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8.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9.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0.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1.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6" r:id="rId2"/>
    <p:sldMasterId id="2147483793" r:id="rId3"/>
    <p:sldMasterId id="2147483806" r:id="rId4"/>
    <p:sldMasterId id="2147483833" r:id="rId5"/>
    <p:sldMasterId id="2147483847" r:id="rId6"/>
    <p:sldMasterId id="2147483874" r:id="rId7"/>
    <p:sldMasterId id="2147483893" r:id="rId8"/>
    <p:sldMasterId id="2147483905" r:id="rId9"/>
    <p:sldMasterId id="2147483922" r:id="rId10"/>
    <p:sldMasterId id="2147483942" r:id="rId11"/>
    <p:sldMasterId id="2147483960" r:id="rId12"/>
  </p:sldMasterIdLst>
  <p:notesMasterIdLst>
    <p:notesMasterId r:id="rId104"/>
  </p:notesMasterIdLst>
  <p:sldIdLst>
    <p:sldId id="339" r:id="rId13"/>
    <p:sldId id="376" r:id="rId14"/>
    <p:sldId id="372" r:id="rId15"/>
    <p:sldId id="377" r:id="rId16"/>
    <p:sldId id="378" r:id="rId17"/>
    <p:sldId id="379" r:id="rId18"/>
    <p:sldId id="380" r:id="rId19"/>
    <p:sldId id="381" r:id="rId20"/>
    <p:sldId id="382" r:id="rId21"/>
    <p:sldId id="337" r:id="rId22"/>
    <p:sldId id="383" r:id="rId23"/>
    <p:sldId id="384" r:id="rId24"/>
    <p:sldId id="385" r:id="rId25"/>
    <p:sldId id="386" r:id="rId26"/>
    <p:sldId id="387" r:id="rId27"/>
    <p:sldId id="388" r:id="rId28"/>
    <p:sldId id="449" r:id="rId29"/>
    <p:sldId id="450" r:id="rId30"/>
    <p:sldId id="451" r:id="rId31"/>
    <p:sldId id="452" r:id="rId32"/>
    <p:sldId id="454" r:id="rId33"/>
    <p:sldId id="453" r:id="rId34"/>
    <p:sldId id="430" r:id="rId35"/>
    <p:sldId id="397" r:id="rId36"/>
    <p:sldId id="398" r:id="rId37"/>
    <p:sldId id="399" r:id="rId38"/>
    <p:sldId id="400" r:id="rId39"/>
    <p:sldId id="401" r:id="rId40"/>
    <p:sldId id="402" r:id="rId41"/>
    <p:sldId id="403" r:id="rId42"/>
    <p:sldId id="424" r:id="rId43"/>
    <p:sldId id="389" r:id="rId44"/>
    <p:sldId id="404" r:id="rId45"/>
    <p:sldId id="405" r:id="rId46"/>
    <p:sldId id="406" r:id="rId47"/>
    <p:sldId id="407" r:id="rId48"/>
    <p:sldId id="408" r:id="rId49"/>
    <p:sldId id="409" r:id="rId50"/>
    <p:sldId id="425" r:id="rId51"/>
    <p:sldId id="410" r:id="rId52"/>
    <p:sldId id="432" r:id="rId53"/>
    <p:sldId id="433" r:id="rId54"/>
    <p:sldId id="434"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26" r:id="rId69"/>
    <p:sldId id="390" r:id="rId70"/>
    <p:sldId id="391" r:id="rId71"/>
    <p:sldId id="448" r:id="rId72"/>
    <p:sldId id="392" r:id="rId73"/>
    <p:sldId id="393" r:id="rId74"/>
    <p:sldId id="394" r:id="rId75"/>
    <p:sldId id="395" r:id="rId76"/>
    <p:sldId id="340" r:id="rId77"/>
    <p:sldId id="318" r:id="rId78"/>
    <p:sldId id="328" r:id="rId79"/>
    <p:sldId id="374" r:id="rId80"/>
    <p:sldId id="331" r:id="rId81"/>
    <p:sldId id="373" r:id="rId82"/>
    <p:sldId id="431" r:id="rId83"/>
    <p:sldId id="332" r:id="rId84"/>
    <p:sldId id="427" r:id="rId85"/>
    <p:sldId id="411" r:id="rId86"/>
    <p:sldId id="412" r:id="rId87"/>
    <p:sldId id="413" r:id="rId88"/>
    <p:sldId id="414" r:id="rId89"/>
    <p:sldId id="415" r:id="rId90"/>
    <p:sldId id="416" r:id="rId91"/>
    <p:sldId id="417" r:id="rId92"/>
    <p:sldId id="418" r:id="rId93"/>
    <p:sldId id="419" r:id="rId94"/>
    <p:sldId id="420" r:id="rId95"/>
    <p:sldId id="428" r:id="rId96"/>
    <p:sldId id="421" r:id="rId97"/>
    <p:sldId id="422" r:id="rId98"/>
    <p:sldId id="423" r:id="rId99"/>
    <p:sldId id="429" r:id="rId100"/>
    <p:sldId id="369" r:id="rId101"/>
    <p:sldId id="338" r:id="rId102"/>
    <p:sldId id="341"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91" autoAdjust="0"/>
    <p:restoredTop sz="94660"/>
  </p:normalViewPr>
  <p:slideViewPr>
    <p:cSldViewPr snapToGrid="0">
      <p:cViewPr varScale="1">
        <p:scale>
          <a:sx n="131" d="100"/>
          <a:sy n="131" d="100"/>
        </p:scale>
        <p:origin x="684" y="96"/>
      </p:cViewPr>
      <p:guideLst/>
    </p:cSldViewPr>
  </p:slideViewPr>
  <p:notesTextViewPr>
    <p:cViewPr>
      <p:scale>
        <a:sx n="1" d="1"/>
        <a:sy n="1" d="1"/>
      </p:scale>
      <p:origin x="0" y="0"/>
    </p:cViewPr>
  </p:notesTextViewPr>
  <p:sorterViewPr>
    <p:cViewPr varScale="1">
      <p:scale>
        <a:sx n="100" d="100"/>
        <a:sy n="100" d="100"/>
      </p:scale>
      <p:origin x="0" y="-140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C6473-BCA3-4EEA-917D-0CCC2834CE71}" type="doc">
      <dgm:prSet loTypeId="urn:microsoft.com/office/officeart/2005/8/layout/venn1" loCatId="relationship" qsTypeId="urn:microsoft.com/office/officeart/2005/8/quickstyle/simple1" qsCatId="simple" csTypeId="urn:microsoft.com/office/officeart/2005/8/colors/colorful4" csCatId="colorful" phldr="1"/>
      <dgm:spPr/>
    </dgm:pt>
    <dgm:pt modelId="{AA15D094-BA60-455B-B317-D007C4FFA1DB}">
      <dgm:prSet phldrT="[Text]"/>
      <dgm:spPr/>
      <dgm:t>
        <a:bodyPr/>
        <a:lstStyle/>
        <a:p>
          <a:r>
            <a:rPr lang="en-US" dirty="0"/>
            <a:t>Student Ratings</a:t>
          </a:r>
        </a:p>
      </dgm:t>
    </dgm:pt>
    <dgm:pt modelId="{5A174EA6-2A0D-4DF7-BC4D-72C66A0F8473}" type="parTrans" cxnId="{AF4D292E-120A-4A2C-B896-6D6C0658E6DF}">
      <dgm:prSet/>
      <dgm:spPr/>
      <dgm:t>
        <a:bodyPr/>
        <a:lstStyle/>
        <a:p>
          <a:endParaRPr lang="en-US"/>
        </a:p>
      </dgm:t>
    </dgm:pt>
    <dgm:pt modelId="{DB94CA27-3305-46BD-848C-626B45724351}" type="sibTrans" cxnId="{AF4D292E-120A-4A2C-B896-6D6C0658E6DF}">
      <dgm:prSet/>
      <dgm:spPr/>
      <dgm:t>
        <a:bodyPr/>
        <a:lstStyle/>
        <a:p>
          <a:endParaRPr lang="en-US"/>
        </a:p>
      </dgm:t>
    </dgm:pt>
    <dgm:pt modelId="{1D2D6D60-CA3E-4486-9A69-48EB5E130F2D}">
      <dgm:prSet phldrT="[Text]"/>
      <dgm:spPr/>
      <dgm:t>
        <a:bodyPr/>
        <a:lstStyle/>
        <a:p>
          <a:r>
            <a:rPr lang="en-US" dirty="0"/>
            <a:t>External Perspective</a:t>
          </a:r>
        </a:p>
      </dgm:t>
    </dgm:pt>
    <dgm:pt modelId="{01BF9AD4-A15F-449C-9506-94B5748CCB24}" type="parTrans" cxnId="{1807F6DA-2BE3-4944-95A5-3BC086A6D49A}">
      <dgm:prSet/>
      <dgm:spPr/>
      <dgm:t>
        <a:bodyPr/>
        <a:lstStyle/>
        <a:p>
          <a:endParaRPr lang="en-US"/>
        </a:p>
      </dgm:t>
    </dgm:pt>
    <dgm:pt modelId="{772C08BF-934A-4950-8D54-BC41542EEB6D}" type="sibTrans" cxnId="{1807F6DA-2BE3-4944-95A5-3BC086A6D49A}">
      <dgm:prSet/>
      <dgm:spPr/>
      <dgm:t>
        <a:bodyPr/>
        <a:lstStyle/>
        <a:p>
          <a:endParaRPr lang="en-US"/>
        </a:p>
      </dgm:t>
    </dgm:pt>
    <dgm:pt modelId="{FBC9701C-806D-4440-BCBA-71CFA6A1B631}">
      <dgm:prSet phldrT="[Text]"/>
      <dgm:spPr/>
      <dgm:t>
        <a:bodyPr/>
        <a:lstStyle/>
        <a:p>
          <a:r>
            <a:rPr lang="en-US" dirty="0"/>
            <a:t>Artifacts</a:t>
          </a:r>
        </a:p>
      </dgm:t>
    </dgm:pt>
    <dgm:pt modelId="{236F5497-C9DE-4B8C-BA09-0EFD26A0025D}" type="parTrans" cxnId="{66C1D36D-AF39-4E0F-953F-B8D3945ADFEA}">
      <dgm:prSet/>
      <dgm:spPr/>
      <dgm:t>
        <a:bodyPr/>
        <a:lstStyle/>
        <a:p>
          <a:endParaRPr lang="en-US"/>
        </a:p>
      </dgm:t>
    </dgm:pt>
    <dgm:pt modelId="{E2BF88E0-0DD7-4FFF-97B5-0ACECA0B97B0}" type="sibTrans" cxnId="{66C1D36D-AF39-4E0F-953F-B8D3945ADFEA}">
      <dgm:prSet/>
      <dgm:spPr/>
      <dgm:t>
        <a:bodyPr/>
        <a:lstStyle/>
        <a:p>
          <a:endParaRPr lang="en-US"/>
        </a:p>
      </dgm:t>
    </dgm:pt>
    <dgm:pt modelId="{658D2C82-02B3-4FE6-B8B4-BB4B8F202368}" type="pres">
      <dgm:prSet presAssocID="{A29C6473-BCA3-4EEA-917D-0CCC2834CE71}" presName="compositeShape" presStyleCnt="0">
        <dgm:presLayoutVars>
          <dgm:chMax val="7"/>
          <dgm:dir/>
          <dgm:resizeHandles val="exact"/>
        </dgm:presLayoutVars>
      </dgm:prSet>
      <dgm:spPr/>
    </dgm:pt>
    <dgm:pt modelId="{1982B7B7-134E-4167-8EE6-7D0948A0E014}" type="pres">
      <dgm:prSet presAssocID="{AA15D094-BA60-455B-B317-D007C4FFA1DB}" presName="circ1" presStyleLbl="vennNode1" presStyleIdx="0" presStyleCnt="3"/>
      <dgm:spPr/>
      <dgm:t>
        <a:bodyPr/>
        <a:lstStyle/>
        <a:p>
          <a:endParaRPr lang="en-US"/>
        </a:p>
      </dgm:t>
    </dgm:pt>
    <dgm:pt modelId="{B371958E-5E09-4B85-B2F1-B8FAFE440D3F}" type="pres">
      <dgm:prSet presAssocID="{AA15D094-BA60-455B-B317-D007C4FFA1DB}" presName="circ1Tx" presStyleLbl="revTx" presStyleIdx="0" presStyleCnt="0">
        <dgm:presLayoutVars>
          <dgm:chMax val="0"/>
          <dgm:chPref val="0"/>
          <dgm:bulletEnabled val="1"/>
        </dgm:presLayoutVars>
      </dgm:prSet>
      <dgm:spPr/>
      <dgm:t>
        <a:bodyPr/>
        <a:lstStyle/>
        <a:p>
          <a:endParaRPr lang="en-US"/>
        </a:p>
      </dgm:t>
    </dgm:pt>
    <dgm:pt modelId="{C829CCA9-0E96-4CC7-9D79-573E389177CD}" type="pres">
      <dgm:prSet presAssocID="{1D2D6D60-CA3E-4486-9A69-48EB5E130F2D}" presName="circ2" presStyleLbl="vennNode1" presStyleIdx="1" presStyleCnt="3" custLinFactNeighborX="11378" custLinFactNeighborY="15045"/>
      <dgm:spPr/>
      <dgm:t>
        <a:bodyPr/>
        <a:lstStyle/>
        <a:p>
          <a:endParaRPr lang="en-US"/>
        </a:p>
      </dgm:t>
    </dgm:pt>
    <dgm:pt modelId="{D614625D-ADAF-4144-B6FA-3FA24046BD74}" type="pres">
      <dgm:prSet presAssocID="{1D2D6D60-CA3E-4486-9A69-48EB5E130F2D}" presName="circ2Tx" presStyleLbl="revTx" presStyleIdx="0" presStyleCnt="0">
        <dgm:presLayoutVars>
          <dgm:chMax val="0"/>
          <dgm:chPref val="0"/>
          <dgm:bulletEnabled val="1"/>
        </dgm:presLayoutVars>
      </dgm:prSet>
      <dgm:spPr/>
      <dgm:t>
        <a:bodyPr/>
        <a:lstStyle/>
        <a:p>
          <a:endParaRPr lang="en-US"/>
        </a:p>
      </dgm:t>
    </dgm:pt>
    <dgm:pt modelId="{0DA81613-F912-49D0-811E-86F9AD159FC4}" type="pres">
      <dgm:prSet presAssocID="{FBC9701C-806D-4440-BCBA-71CFA6A1B631}" presName="circ3" presStyleLbl="vennNode1" presStyleIdx="2" presStyleCnt="3" custLinFactNeighborX="3287" custLinFactNeighborY="-1066"/>
      <dgm:spPr/>
      <dgm:t>
        <a:bodyPr/>
        <a:lstStyle/>
        <a:p>
          <a:endParaRPr lang="en-US"/>
        </a:p>
      </dgm:t>
    </dgm:pt>
    <dgm:pt modelId="{D02A5B86-322F-4D2F-9F85-ED1985BA3F3B}" type="pres">
      <dgm:prSet presAssocID="{FBC9701C-806D-4440-BCBA-71CFA6A1B631}" presName="circ3Tx" presStyleLbl="revTx" presStyleIdx="0" presStyleCnt="0">
        <dgm:presLayoutVars>
          <dgm:chMax val="0"/>
          <dgm:chPref val="0"/>
          <dgm:bulletEnabled val="1"/>
        </dgm:presLayoutVars>
      </dgm:prSet>
      <dgm:spPr/>
      <dgm:t>
        <a:bodyPr/>
        <a:lstStyle/>
        <a:p>
          <a:endParaRPr lang="en-US"/>
        </a:p>
      </dgm:t>
    </dgm:pt>
  </dgm:ptLst>
  <dgm:cxnLst>
    <dgm:cxn modelId="{EE415A45-A621-47C6-AAC8-32047208AEE6}" type="presOf" srcId="{AA15D094-BA60-455B-B317-D007C4FFA1DB}" destId="{B371958E-5E09-4B85-B2F1-B8FAFE440D3F}" srcOrd="1" destOrd="0" presId="urn:microsoft.com/office/officeart/2005/8/layout/venn1"/>
    <dgm:cxn modelId="{65B79479-246F-43C5-8035-58C8B978CA8F}" type="presOf" srcId="{FBC9701C-806D-4440-BCBA-71CFA6A1B631}" destId="{D02A5B86-322F-4D2F-9F85-ED1985BA3F3B}" srcOrd="1" destOrd="0" presId="urn:microsoft.com/office/officeart/2005/8/layout/venn1"/>
    <dgm:cxn modelId="{66C1D36D-AF39-4E0F-953F-B8D3945ADFEA}" srcId="{A29C6473-BCA3-4EEA-917D-0CCC2834CE71}" destId="{FBC9701C-806D-4440-BCBA-71CFA6A1B631}" srcOrd="2" destOrd="0" parTransId="{236F5497-C9DE-4B8C-BA09-0EFD26A0025D}" sibTransId="{E2BF88E0-0DD7-4FFF-97B5-0ACECA0B97B0}"/>
    <dgm:cxn modelId="{A5517916-F636-4C79-B003-50025377E3F6}" type="presOf" srcId="{FBC9701C-806D-4440-BCBA-71CFA6A1B631}" destId="{0DA81613-F912-49D0-811E-86F9AD159FC4}" srcOrd="0" destOrd="0" presId="urn:microsoft.com/office/officeart/2005/8/layout/venn1"/>
    <dgm:cxn modelId="{AF4D292E-120A-4A2C-B896-6D6C0658E6DF}" srcId="{A29C6473-BCA3-4EEA-917D-0CCC2834CE71}" destId="{AA15D094-BA60-455B-B317-D007C4FFA1DB}" srcOrd="0" destOrd="0" parTransId="{5A174EA6-2A0D-4DF7-BC4D-72C66A0F8473}" sibTransId="{DB94CA27-3305-46BD-848C-626B45724351}"/>
    <dgm:cxn modelId="{E644EB54-89A2-43A1-8ED3-92B970BB1594}" type="presOf" srcId="{AA15D094-BA60-455B-B317-D007C4FFA1DB}" destId="{1982B7B7-134E-4167-8EE6-7D0948A0E014}" srcOrd="0" destOrd="0" presId="urn:microsoft.com/office/officeart/2005/8/layout/venn1"/>
    <dgm:cxn modelId="{1807F6DA-2BE3-4944-95A5-3BC086A6D49A}" srcId="{A29C6473-BCA3-4EEA-917D-0CCC2834CE71}" destId="{1D2D6D60-CA3E-4486-9A69-48EB5E130F2D}" srcOrd="1" destOrd="0" parTransId="{01BF9AD4-A15F-449C-9506-94B5748CCB24}" sibTransId="{772C08BF-934A-4950-8D54-BC41542EEB6D}"/>
    <dgm:cxn modelId="{53F1FCF0-363F-450D-A288-653F3170E29E}" type="presOf" srcId="{1D2D6D60-CA3E-4486-9A69-48EB5E130F2D}" destId="{D614625D-ADAF-4144-B6FA-3FA24046BD74}" srcOrd="1" destOrd="0" presId="urn:microsoft.com/office/officeart/2005/8/layout/venn1"/>
    <dgm:cxn modelId="{401AA827-68A2-4508-BFB5-4AF6D368705F}" type="presOf" srcId="{1D2D6D60-CA3E-4486-9A69-48EB5E130F2D}" destId="{C829CCA9-0E96-4CC7-9D79-573E389177CD}" srcOrd="0" destOrd="0" presId="urn:microsoft.com/office/officeart/2005/8/layout/venn1"/>
    <dgm:cxn modelId="{809168DC-DB5F-4134-9FBE-9A853AEE49E4}" type="presOf" srcId="{A29C6473-BCA3-4EEA-917D-0CCC2834CE71}" destId="{658D2C82-02B3-4FE6-B8B4-BB4B8F202368}" srcOrd="0" destOrd="0" presId="urn:microsoft.com/office/officeart/2005/8/layout/venn1"/>
    <dgm:cxn modelId="{313439AE-4C73-482D-89EB-AB064580B479}" type="presParOf" srcId="{658D2C82-02B3-4FE6-B8B4-BB4B8F202368}" destId="{1982B7B7-134E-4167-8EE6-7D0948A0E014}" srcOrd="0" destOrd="0" presId="urn:microsoft.com/office/officeart/2005/8/layout/venn1"/>
    <dgm:cxn modelId="{E8A8C245-47F5-4C1E-A2A0-0A98C71EC52B}" type="presParOf" srcId="{658D2C82-02B3-4FE6-B8B4-BB4B8F202368}" destId="{B371958E-5E09-4B85-B2F1-B8FAFE440D3F}" srcOrd="1" destOrd="0" presId="urn:microsoft.com/office/officeart/2005/8/layout/venn1"/>
    <dgm:cxn modelId="{7977C7E7-3783-4F7C-9DEA-2889D52C9FFB}" type="presParOf" srcId="{658D2C82-02B3-4FE6-B8B4-BB4B8F202368}" destId="{C829CCA9-0E96-4CC7-9D79-573E389177CD}" srcOrd="2" destOrd="0" presId="urn:microsoft.com/office/officeart/2005/8/layout/venn1"/>
    <dgm:cxn modelId="{11926404-F185-4718-AA2A-AC8D2FA121D8}" type="presParOf" srcId="{658D2C82-02B3-4FE6-B8B4-BB4B8F202368}" destId="{D614625D-ADAF-4144-B6FA-3FA24046BD74}" srcOrd="3" destOrd="0" presId="urn:microsoft.com/office/officeart/2005/8/layout/venn1"/>
    <dgm:cxn modelId="{0E801A9F-81C0-43A9-B53F-FE0F14D49B9F}" type="presParOf" srcId="{658D2C82-02B3-4FE6-B8B4-BB4B8F202368}" destId="{0DA81613-F912-49D0-811E-86F9AD159FC4}" srcOrd="4" destOrd="0" presId="urn:microsoft.com/office/officeart/2005/8/layout/venn1"/>
    <dgm:cxn modelId="{717240C9-DAFD-483B-88C7-FC4968B73B81}" type="presParOf" srcId="{658D2C82-02B3-4FE6-B8B4-BB4B8F202368}" destId="{D02A5B86-322F-4D2F-9F85-ED1985BA3F3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2B7B7-134E-4167-8EE6-7D0948A0E014}">
      <dsp:nvSpPr>
        <dsp:cNvPr id="0" name=""/>
        <dsp:cNvSpPr/>
      </dsp:nvSpPr>
      <dsp:spPr>
        <a:xfrm>
          <a:off x="2438399" y="28574"/>
          <a:ext cx="1371600" cy="13716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a:t>Student Ratings</a:t>
          </a:r>
        </a:p>
      </dsp:txBody>
      <dsp:txXfrm>
        <a:off x="2621280" y="268604"/>
        <a:ext cx="1005840" cy="617220"/>
      </dsp:txXfrm>
    </dsp:sp>
    <dsp:sp modelId="{C829CCA9-0E96-4CC7-9D79-573E389177CD}">
      <dsp:nvSpPr>
        <dsp:cNvPr id="0" name=""/>
        <dsp:cNvSpPr/>
      </dsp:nvSpPr>
      <dsp:spPr>
        <a:xfrm>
          <a:off x="3089379" y="914399"/>
          <a:ext cx="1371600" cy="1371600"/>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a:t>External Perspective</a:t>
          </a:r>
        </a:p>
      </dsp:txBody>
      <dsp:txXfrm>
        <a:off x="3508860" y="1268729"/>
        <a:ext cx="822960" cy="754380"/>
      </dsp:txXfrm>
    </dsp:sp>
    <dsp:sp modelId="{0DA81613-F912-49D0-811E-86F9AD159FC4}">
      <dsp:nvSpPr>
        <dsp:cNvPr id="0" name=""/>
        <dsp:cNvSpPr/>
      </dsp:nvSpPr>
      <dsp:spPr>
        <a:xfrm>
          <a:off x="1988565" y="871203"/>
          <a:ext cx="1371600" cy="137160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a:t>Artifacts</a:t>
          </a:r>
        </a:p>
      </dsp:txBody>
      <dsp:txXfrm>
        <a:off x="2117724" y="1225533"/>
        <a:ext cx="822960" cy="7543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ED4A7-C380-40E3-9E09-698D1EC1F0DF}" type="datetimeFigureOut">
              <a:rPr lang="en-US" smtClean="0"/>
              <a:t>7/29/2021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FB550-2290-46F3-A9C9-8F2318467F0B}" type="slidenum">
              <a:rPr lang="en-US" smtClean="0"/>
              <a:t>‹#›</a:t>
            </a:fld>
            <a:endParaRPr lang="en-US" dirty="0"/>
          </a:p>
        </p:txBody>
      </p:sp>
    </p:spTree>
    <p:extLst>
      <p:ext uri="{BB962C8B-B14F-4D97-AF65-F5344CB8AC3E}">
        <p14:creationId xmlns:p14="http://schemas.microsoft.com/office/powerpoint/2010/main" val="199215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174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66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48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86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50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68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38C160-5F3C-4926-BEFA-D109EE82A6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15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38C160-5F3C-4926-BEFA-D109EE82A6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4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38C160-5F3C-4926-BEFA-D109EE82A6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4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38C160-5F3C-4926-BEFA-D109EE82A6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04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38C160-5F3C-4926-BEFA-D109EE82A6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5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72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82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221297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767403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634995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6528527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119596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30973137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5558769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2658434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5905066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38326684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388194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7457986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(Source: XXXXX) </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453151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555290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a:ea typeface="+mn-ea"/>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193693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30454179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44003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960167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73889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6091796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0872529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793972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966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213650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F2B051-72C7-4082-88F9-BFF7F24933B5}"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9281371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358096366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98379944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1757871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6218267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15080165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99445753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97106003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40765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16441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79492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676926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(Source: XXXXX) </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342904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98708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6391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1043657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6886404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861098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27213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43_Title Slide">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292470" y="203623"/>
            <a:ext cx="4750176" cy="6654377"/>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pattFill prst="pct5">
            <a:fgClr>
              <a:schemeClr val="tx1">
                <a:lumMod val="50000"/>
              </a:schemeClr>
            </a:fgClr>
            <a:bgClr>
              <a:schemeClr val="bg1">
                <a:lumMod val="95000"/>
              </a:schemeClr>
            </a:bgClr>
          </a:pattFill>
        </p:spPr>
        <p:txBody>
          <a:bodyPr wrap="square" anchor="ctr">
            <a:noAutofit/>
          </a:bodyPr>
          <a:lstStyle>
            <a:lvl1pPr marL="0" indent="0" algn="ctr">
              <a:buNone/>
              <a:defRPr sz="1350" baseline="0">
                <a:latin typeface="+mj-lt"/>
              </a:defRPr>
            </a:lvl1pPr>
          </a:lstStyle>
          <a:p>
            <a:r>
              <a:rPr lang="en-US" dirty="0" smtClean="0"/>
              <a:t>Insert Image</a:t>
            </a:r>
            <a:endParaRPr lang="en-US" dirty="0"/>
          </a:p>
        </p:txBody>
      </p:sp>
    </p:spTree>
    <p:extLst>
      <p:ext uri="{BB962C8B-B14F-4D97-AF65-F5344CB8AC3E}">
        <p14:creationId xmlns:p14="http://schemas.microsoft.com/office/powerpoint/2010/main" val="77693578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11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35386087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7226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133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1649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8838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8995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6562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1056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8265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7860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6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8370922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491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996905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432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679852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264319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66453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442409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6153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91591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5109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735753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9050852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68629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8115119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014893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203293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728220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35959761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2368260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a:t>Click to edit Master title style</a:t>
            </a:r>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13644712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38489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76230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1632854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5796239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5671075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58476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734849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39083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(Source: XXXXX) </a:t>
            </a: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4894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2367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82462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67791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34150666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254838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6613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54698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43_Title Slide">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292470" y="203623"/>
            <a:ext cx="4750176" cy="6654377"/>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pattFill prst="pct5">
            <a:fgClr>
              <a:schemeClr val="tx1">
                <a:lumMod val="50000"/>
              </a:schemeClr>
            </a:fgClr>
            <a:bgClr>
              <a:schemeClr val="bg1">
                <a:lumMod val="95000"/>
              </a:schemeClr>
            </a:bgClr>
          </a:pattFill>
        </p:spPr>
        <p:txBody>
          <a:bodyPr wrap="square" anchor="ctr">
            <a:noAutofit/>
          </a:bodyPr>
          <a:lstStyle>
            <a:lvl1pPr marL="0" indent="0" algn="ctr">
              <a:buNone/>
              <a:defRPr sz="1350" baseline="0">
                <a:latin typeface="+mj-lt"/>
              </a:defRPr>
            </a:lvl1pPr>
          </a:lstStyle>
          <a:p>
            <a:r>
              <a:rPr lang="en-US" dirty="0"/>
              <a:t>Insert Image</a:t>
            </a:r>
          </a:p>
        </p:txBody>
      </p:sp>
    </p:spTree>
    <p:extLst>
      <p:ext uri="{BB962C8B-B14F-4D97-AF65-F5344CB8AC3E}">
        <p14:creationId xmlns:p14="http://schemas.microsoft.com/office/powerpoint/2010/main" val="17780131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8019794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9141619"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5109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52647F38-B617-4D2F-AE0A-013F0C4D2C5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E97799C9-84D9-46D2-A11E-BCF8A720529D}"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7389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9684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05BFA754-D5C3-4E66-96A6-867B257F58DC}" type="datetimeFigureOut">
              <a:rPr lang="en-US" smtClean="0">
                <a:solidFill>
                  <a:prstClr val="black"/>
                </a:solidFill>
              </a:rPr>
              <a:pPr defTabSz="342900"/>
              <a:t>7/29/2021</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a:fld id="{5D84065D-F351-4B03-BD91-D8A6B8D4B362}" type="slidenum">
              <a:rPr lang="en-US" smtClean="0">
                <a:solidFill>
                  <a:prstClr val="black"/>
                </a:solidFill>
              </a:rPr>
              <a:pPr defTabSz="342900"/>
              <a:t>‹#›</a:t>
            </a:fld>
            <a:endParaRPr lang="en-US" dirty="0">
              <a:solidFill>
                <a:prstClr val="black"/>
              </a:solidFill>
            </a:endParaRPr>
          </a:p>
        </p:txBody>
      </p:sp>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7319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8" name="Footer Placeholder 7"/>
          <p:cNvSpPr>
            <a:spLocks noGrp="1"/>
          </p:cNvSpPr>
          <p:nvPr>
            <p:ph type="ftr" sz="quarter" idx="11"/>
          </p:nvPr>
        </p:nvSpPr>
        <p:spPr/>
        <p:txBody>
          <a:bodyPr/>
          <a:lstStyle/>
          <a:p>
            <a:pPr defTabSz="342900"/>
            <a:endParaRPr lang="en-US" dirty="0">
              <a:solidFill>
                <a:prstClr val="black"/>
              </a:solidFill>
            </a:endParaRPr>
          </a:p>
        </p:txBody>
      </p:sp>
      <p:sp>
        <p:nvSpPr>
          <p:cNvPr id="9" name="Slide Number Placeholder 8"/>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48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52313179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9530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3" name="Footer Placeholder 2"/>
          <p:cNvSpPr>
            <a:spLocks noGrp="1"/>
          </p:cNvSpPr>
          <p:nvPr>
            <p:ph type="ftr" sz="quarter" idx="11"/>
          </p:nvPr>
        </p:nvSpPr>
        <p:spPr/>
        <p:txBody>
          <a:bodyPr/>
          <a:lstStyle/>
          <a:p>
            <a:pPr defTabSz="342900"/>
            <a:endParaRPr lang="en-US" dirty="0">
              <a:solidFill>
                <a:prstClr val="black"/>
              </a:solidFill>
            </a:endParaRPr>
          </a:p>
        </p:txBody>
      </p:sp>
      <p:sp>
        <p:nvSpPr>
          <p:cNvPr id="4" name="Slide Number Placeholder 3"/>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351218107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5857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7806413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7463142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7673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218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3199744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2450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78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5427670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038793792"/>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32146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3504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67352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95528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30761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19008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59794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8423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62260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1615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49093581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01077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52677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520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9919474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47494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0926214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23876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7741330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662571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9122235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072846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4060390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684754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87958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9258436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6324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a:ea typeface="+mn-ea"/>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39635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2687522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7809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058574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6494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248026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1775531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0849111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15476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8075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F2B051-72C7-4082-88F9-BFF7F24933B5}"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713402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824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77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140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469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548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60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83178653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06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00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668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819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689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37514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17906188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892637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56846653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140239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62209245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58754212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02334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61553395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125037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6679368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1539370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52381293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0914632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4281382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8006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7634797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76621119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1228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a:ea typeface="+mn-ea"/>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581577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8148063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303129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0582676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19634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4806137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551206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23170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41132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0170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F2B051-72C7-4082-88F9-BFF7F24933B5}"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21168847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7231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273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296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08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971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802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7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339379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73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677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1271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241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301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26314429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9771026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7553633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38273520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3525570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theme" Target="../theme/theme10.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theme" Target="../theme/theme11.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image" Target="../media/image5.pn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19" Type="http://schemas.openxmlformats.org/officeDocument/2006/relationships/image" Target="../media/image4.png"/><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2.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theme" Target="../theme/theme7.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8.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9.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41112145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266595385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9141619"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black"/>
                </a:solidFill>
              </a:rPr>
              <a:pPr defTabSz="342900"/>
              <a:t>7/29/2021</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415295043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A5F6D76-7F84-5C44-876B-9D820F61AE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EACD9FA-DEB4-3A4D-A0F0-284AD3022D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745193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60559510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526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19237338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53EA17-DECE-4A96-921E-7B46D2DFE9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F08516-6D76-4E1F-AA9B-A188DD6078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61097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24467947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276249475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333911-2B44-4708-90D8-1799EB9A7F8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4D5013-C723-4E35-9ED6-FF1DFED21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70777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1CB9AB7-C98C-4F9C-B77F-CC0785E38525}"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7/29/2021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1FC6AC3-3B7A-4944-A519-543C597EBC6B}"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9300153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0.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1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1.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5.xml"/><Relationship Id="rId5" Type="http://schemas.openxmlformats.org/officeDocument/2006/relationships/image" Target="../media/image2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86.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8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8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8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8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8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8.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6.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6.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8.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8.xml"/><Relationship Id="rId4" Type="http://schemas.openxmlformats.org/officeDocument/2006/relationships/image" Target="../media/image1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8.xml"/><Relationship Id="rId4" Type="http://schemas.openxmlformats.org/officeDocument/2006/relationships/image" Target="../media/image1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0.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83.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4.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84.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4.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4.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0.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184.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4.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4.png"/><Relationship Id="rId1" Type="http://schemas.openxmlformats.org/officeDocument/2006/relationships/slideLayout" Target="../slideLayouts/slideLayout184.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3.xml"/><Relationship Id="rId4" Type="http://schemas.openxmlformats.org/officeDocument/2006/relationships/image" Target="../media/image54.jpeg"/></Relationships>
</file>

<file path=ppt/slides/_rels/slide8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4.png"/><Relationship Id="rId1" Type="http://schemas.openxmlformats.org/officeDocument/2006/relationships/slideLayout" Target="../slideLayouts/slideLayout18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hyperlink" Target="https://www.adhe.edu/about-adhe/coordinating-board/board-presentations" TargetMode="External"/><Relationship Id="rId2" Type="http://schemas.openxmlformats.org/officeDocument/2006/relationships/hyperlink" Target="mailto:Nichole.Abernathy@adhe.edu"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810" y="792229"/>
            <a:ext cx="8610600" cy="440120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a:ea typeface="+mn-ea"/>
                <a:cs typeface="+mn-cs"/>
              </a:rPr>
              <a:t>REGULAR MEETING OF THE </a:t>
            </a:r>
            <a:br>
              <a:rPr kumimoji="0" lang="en-US" sz="4000" b="0" i="0" u="none" strike="noStrike" kern="1200" cap="none" spc="0" normalizeH="0" baseline="0" noProof="0" dirty="0">
                <a:ln>
                  <a:noFill/>
                </a:ln>
                <a:solidFill>
                  <a:srgbClr val="002060"/>
                </a:solidFill>
                <a:effectLst/>
                <a:uLnTx/>
                <a:uFillTx/>
                <a:latin typeface="Times New Roman"/>
                <a:ea typeface="+mn-ea"/>
                <a:cs typeface="+mn-cs"/>
              </a:rPr>
            </a:br>
            <a:r>
              <a:rPr kumimoji="0" lang="en-US" sz="4000" b="0" i="0" u="none" strike="noStrike" kern="1200" cap="none" spc="0" normalizeH="0" baseline="0" noProof="0" dirty="0">
                <a:ln>
                  <a:noFill/>
                </a:ln>
                <a:solidFill>
                  <a:srgbClr val="002060"/>
                </a:solidFill>
                <a:effectLst/>
                <a:uLnTx/>
                <a:uFillTx/>
                <a:latin typeface="Times New Roman"/>
                <a:ea typeface="+mn-ea"/>
                <a:cs typeface="+mn-cs"/>
              </a:rPr>
              <a:t>ARKANSAS HIGHER EDUCATION </a:t>
            </a:r>
            <a:br>
              <a:rPr kumimoji="0" lang="en-US" sz="4000" b="0" i="0" u="none" strike="noStrike" kern="1200" cap="none" spc="0" normalizeH="0" baseline="0" noProof="0" dirty="0">
                <a:ln>
                  <a:noFill/>
                </a:ln>
                <a:solidFill>
                  <a:srgbClr val="002060"/>
                </a:solidFill>
                <a:effectLst/>
                <a:uLnTx/>
                <a:uFillTx/>
                <a:latin typeface="Times New Roman"/>
                <a:ea typeface="+mn-ea"/>
                <a:cs typeface="+mn-cs"/>
              </a:rPr>
            </a:br>
            <a:r>
              <a:rPr kumimoji="0" lang="en-US" sz="4000" b="0" i="0" u="none" strike="noStrike" kern="1200" cap="none" spc="0" normalizeH="0" baseline="0" noProof="0" dirty="0">
                <a:ln>
                  <a:noFill/>
                </a:ln>
                <a:solidFill>
                  <a:srgbClr val="002060"/>
                </a:solidFill>
                <a:effectLst/>
                <a:uLnTx/>
                <a:uFillTx/>
                <a:latin typeface="Times New Roman"/>
                <a:ea typeface="+mn-ea"/>
                <a:cs typeface="+mn-cs"/>
              </a:rPr>
              <a:t>COORDINATING BOARD </a:t>
            </a:r>
            <a:endParaRPr kumimoji="0" lang="en-US" sz="4000" b="0" i="0" u="none" strike="noStrike" kern="1200" cap="none" spc="0" normalizeH="0" baseline="0" noProof="0" dirty="0" smtClean="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2060"/>
                </a:solidFill>
                <a:latin typeface="Times New Roman"/>
              </a:rPr>
              <a:t>July 30</a:t>
            </a:r>
            <a:r>
              <a:rPr kumimoji="0" lang="en-US" sz="4000" b="0" i="0" u="none" strike="noStrike" kern="1200" cap="none" spc="0" normalizeH="0" baseline="0" noProof="0" dirty="0" smtClean="0">
                <a:ln>
                  <a:noFill/>
                </a:ln>
                <a:solidFill>
                  <a:srgbClr val="002060"/>
                </a:solidFill>
                <a:effectLst/>
                <a:uLnTx/>
                <a:uFillTx/>
                <a:latin typeface="Times New Roman"/>
                <a:ea typeface="+mn-ea"/>
                <a:cs typeface="+mn-cs"/>
              </a:rPr>
              <a:t>, 2021</a:t>
            </a: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p:txBody>
      </p:sp>
    </p:spTree>
    <p:extLst>
      <p:ext uri="{BB962C8B-B14F-4D97-AF65-F5344CB8AC3E}">
        <p14:creationId xmlns:p14="http://schemas.microsoft.com/office/powerpoint/2010/main" val="49418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361926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14</a:t>
            </a:r>
            <a:r>
              <a:rPr lang="en-US" sz="2800" cap="none" dirty="0" smtClean="0"/>
              <a:t>b</a:t>
            </a:r>
            <a:r>
              <a:rPr lang="en-US" sz="2800" dirty="0" smtClean="0"/>
              <a:t>:</a:t>
            </a:r>
            <a:r>
              <a:rPr lang="en-US" sz="2800" dirty="0"/>
              <a:t/>
            </a:r>
            <a:br>
              <a:rPr lang="en-US" sz="2800" dirty="0"/>
            </a:br>
            <a:r>
              <a:rPr lang="en-US" sz="2800" dirty="0" smtClean="0"/>
              <a:t>Economic feasibility of a loan for the university of Arkansas, Fayetteville</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Nick Fuller</a:t>
            </a:r>
          </a:p>
          <a:p>
            <a:r>
              <a:rPr lang="en-US" sz="9600" dirty="0" smtClean="0"/>
              <a:t>Assistant Director for Finance</a:t>
            </a:r>
            <a:endParaRPr lang="en-US" sz="9600" dirty="0"/>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549" y="5334000"/>
            <a:ext cx="2162980" cy="1524000"/>
          </a:xfrm>
          <a:prstGeom prst="rect">
            <a:avLst/>
          </a:prstGeom>
        </p:spPr>
      </p:pic>
    </p:spTree>
    <p:extLst>
      <p:ext uri="{BB962C8B-B14F-4D97-AF65-F5344CB8AC3E}">
        <p14:creationId xmlns:p14="http://schemas.microsoft.com/office/powerpoint/2010/main" val="1330763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Relevant Information</a:t>
            </a:r>
            <a:endParaRPr lang="en-US" dirty="0"/>
          </a:p>
        </p:txBody>
      </p:sp>
      <p:sp>
        <p:nvSpPr>
          <p:cNvPr id="4" name="Content Placeholder 2"/>
          <p:cNvSpPr>
            <a:spLocks noGrp="1"/>
          </p:cNvSpPr>
          <p:nvPr>
            <p:ph sz="half" idx="10"/>
          </p:nvPr>
        </p:nvSpPr>
        <p:spPr>
          <a:xfrm>
            <a:off x="1314450" y="2057400"/>
            <a:ext cx="6343650" cy="4419600"/>
          </a:xfrm>
        </p:spPr>
        <p:txBody>
          <a:bodyPr>
            <a:noAutofit/>
          </a:bodyPr>
          <a:lstStyle/>
          <a:p>
            <a:pPr>
              <a:lnSpc>
                <a:spcPct val="90000"/>
              </a:lnSpc>
              <a:spcAft>
                <a:spcPts val="600"/>
              </a:spcAft>
            </a:pPr>
            <a:r>
              <a:rPr lang="en-US" sz="2000" dirty="0" smtClean="0"/>
              <a:t>$13,000,000 </a:t>
            </a:r>
            <a:r>
              <a:rPr lang="en-US" sz="2000" dirty="0"/>
              <a:t>with a term of </a:t>
            </a:r>
            <a:r>
              <a:rPr lang="en-US" sz="2000" dirty="0" smtClean="0"/>
              <a:t>ten (10) </a:t>
            </a:r>
            <a:r>
              <a:rPr lang="en-US" sz="2000" dirty="0"/>
              <a:t>years @ a rate not to exceed </a:t>
            </a:r>
            <a:r>
              <a:rPr lang="en-US" sz="2000" dirty="0" smtClean="0"/>
              <a:t>4.0% from bank loan</a:t>
            </a:r>
          </a:p>
          <a:p>
            <a:pPr>
              <a:lnSpc>
                <a:spcPct val="90000"/>
              </a:lnSpc>
              <a:spcAft>
                <a:spcPts val="600"/>
              </a:spcAft>
            </a:pPr>
            <a:r>
              <a:rPr lang="en-US" sz="2000" dirty="0" smtClean="0">
                <a:solidFill>
                  <a:prstClr val="black"/>
                </a:solidFill>
              </a:rPr>
              <a:t>Educational </a:t>
            </a:r>
            <a:r>
              <a:rPr lang="en-US" sz="2000" dirty="0">
                <a:solidFill>
                  <a:prstClr val="black"/>
                </a:solidFill>
              </a:rPr>
              <a:t>and </a:t>
            </a:r>
            <a:r>
              <a:rPr lang="en-US" sz="2000" dirty="0" smtClean="0">
                <a:solidFill>
                  <a:prstClr val="black"/>
                </a:solidFill>
              </a:rPr>
              <a:t>general purposes </a:t>
            </a:r>
            <a:r>
              <a:rPr lang="en-US" sz="2000" dirty="0">
                <a:solidFill>
                  <a:prstClr val="black"/>
                </a:solidFill>
              </a:rPr>
              <a:t>(E&amp;G</a:t>
            </a:r>
            <a:r>
              <a:rPr lang="en-US" sz="2000" dirty="0" smtClean="0">
                <a:solidFill>
                  <a:prstClr val="black"/>
                </a:solidFill>
              </a:rPr>
              <a:t>) ($9.7M) and Auxiliary purposes ($3.3M)</a:t>
            </a:r>
            <a:endParaRPr lang="en-US" sz="2000" dirty="0"/>
          </a:p>
          <a:p>
            <a:pPr>
              <a:lnSpc>
                <a:spcPct val="90000"/>
              </a:lnSpc>
              <a:spcAft>
                <a:spcPts val="600"/>
              </a:spcAft>
            </a:pPr>
            <a:r>
              <a:rPr lang="en-US" sz="2000" dirty="0"/>
              <a:t>Revenue Funding Source:  </a:t>
            </a:r>
            <a:r>
              <a:rPr lang="en-US" sz="2000" dirty="0" smtClean="0"/>
              <a:t>Tuition &amp; Fees and auxiliary revenue</a:t>
            </a:r>
            <a:endParaRPr lang="en-US" sz="2000" dirty="0"/>
          </a:p>
          <a:p>
            <a:r>
              <a:rPr lang="en-US" sz="2000" dirty="0"/>
              <a:t>Proceeds from the loan will be used </a:t>
            </a:r>
            <a:r>
              <a:rPr lang="en-US" sz="2000" dirty="0" smtClean="0"/>
              <a:t>to fund an energy savings performance project</a:t>
            </a:r>
            <a:endParaRPr lang="en-US" sz="2000" dirty="0"/>
          </a:p>
          <a:p>
            <a:pPr>
              <a:lnSpc>
                <a:spcPct val="90000"/>
              </a:lnSpc>
            </a:pPr>
            <a:endParaRPr lang="en-US" sz="2400" dirty="0"/>
          </a:p>
        </p:txBody>
      </p:sp>
    </p:spTree>
    <p:extLst>
      <p:ext uri="{BB962C8B-B14F-4D97-AF65-F5344CB8AC3E}">
        <p14:creationId xmlns:p14="http://schemas.microsoft.com/office/powerpoint/2010/main" val="35104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3742927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63125" y="451729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57200"/>
            <a:ext cx="2439842" cy="1719072"/>
          </a:xfrm>
          <a:prstGeom prst="rect">
            <a:avLst/>
          </a:prstGeom>
        </p:spPr>
      </p:pic>
      <p:sp>
        <p:nvSpPr>
          <p:cNvPr id="3" name="TextBox 2"/>
          <p:cNvSpPr txBox="1"/>
          <p:nvPr/>
        </p:nvSpPr>
        <p:spPr>
          <a:xfrm>
            <a:off x="533400" y="4505258"/>
            <a:ext cx="644439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Associate Director for Academic Affairs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30" y="457200"/>
            <a:ext cx="2439841" cy="1719072"/>
          </a:xfrm>
          <a:prstGeom prst="rect">
            <a:avLst/>
          </a:prstGeom>
        </p:spPr>
      </p:pic>
    </p:spTree>
    <p:extLst>
      <p:ext uri="{BB962C8B-B14F-4D97-AF65-F5344CB8AC3E}">
        <p14:creationId xmlns:p14="http://schemas.microsoft.com/office/powerpoint/2010/main" val="3338764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381001" y="3625205"/>
            <a:ext cx="7543800" cy="978729"/>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ACADEMIC COMMITTEE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CONSENT AGENDA ITEMS</a:t>
            </a:r>
            <a:endParaRPr kumimoji="0" lang="en-US" sz="3600" b="0" i="0" u="none" strike="noStrike" kern="1200" cap="none" spc="0" normalizeH="0" baseline="0" noProof="0" dirty="0">
              <a:ln>
                <a:noFill/>
              </a:ln>
              <a:solidFill>
                <a:srgbClr val="F3644D"/>
              </a:solidFill>
              <a:effectLst/>
              <a:uLnTx/>
              <a:uFillTx/>
              <a:latin typeface="Calibri" charset="0"/>
              <a:ea typeface="Calibri" charset="0"/>
              <a:cs typeface="Calibri" charset="0"/>
            </a:endParaRPr>
          </a:p>
        </p:txBody>
      </p:sp>
      <p:cxnSp>
        <p:nvCxnSpPr>
          <p:cNvPr id="17" name="Straight Connector 16"/>
          <p:cNvCxnSpPr/>
          <p:nvPr/>
        </p:nvCxnSpPr>
        <p:spPr>
          <a:xfrm>
            <a:off x="663125" y="451729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49457"/>
            <a:ext cx="2439842" cy="17190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830264"/>
            <a:ext cx="2439841" cy="1719072"/>
          </a:xfrm>
          <a:prstGeom prst="rect">
            <a:avLst/>
          </a:prstGeom>
        </p:spPr>
      </p:pic>
    </p:spTree>
    <p:extLst>
      <p:ext uri="{BB962C8B-B14F-4D97-AF65-F5344CB8AC3E}">
        <p14:creationId xmlns:p14="http://schemas.microsoft.com/office/powerpoint/2010/main" val="1153173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Arkansas State University- Jonesboro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Science in Nutrition and Dietetics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Traditional - Master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Science in Nutrition and Dietetics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	Southern Arkansas University- Tech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Technical Certificate-Cosmetology Instructor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*17. 	Southern Arkansas University- 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Associate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Applied Science in Diagnostic Medical 	Sonography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618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Arial"/>
              </a:rPr>
              <a:t>AState.edu</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22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p:cNvSpPr txBox="1"/>
          <p:nvPr/>
        </p:nvSpPr>
        <p:spPr>
          <a:xfrm>
            <a:off x="428156" y="6268884"/>
            <a:ext cx="10983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5" name="TextBox 14"/>
          <p:cNvSpPr txBox="1"/>
          <p:nvPr/>
        </p:nvSpPr>
        <p:spPr>
          <a:xfrm>
            <a:off x="1969682" y="3521561"/>
            <a:ext cx="6783614"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Master of Science in Nutrition and Dietetics (MSND) and transitional Master of Science in Nutrition and Dietetics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tMSND</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kumimoji="0" lang="en-US" sz="2400" b="0" i="0" u="none" strike="noStrike" kern="1200" cap="none" spc="0" normalizeH="0" baseline="0" noProof="0" dirty="0">
              <a:ln>
                <a:noFill/>
              </a:ln>
              <a:solidFill>
                <a:prstClr val="black"/>
              </a:solidFill>
              <a:effectLst/>
              <a:uLnTx/>
              <a:uFillTx/>
              <a:latin typeface="Calibri"/>
              <a:ea typeface="+mn-ea"/>
              <a:cs typeface="Georgi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Karen </a:t>
            </a:r>
            <a:r>
              <a:rPr kumimoji="0" lang="en-US" sz="1600" b="0" i="0" u="none" strike="noStrike" kern="1200" cap="none" spc="0" normalizeH="0" baseline="0" noProof="0" dirty="0">
                <a:ln>
                  <a:noFill/>
                </a:ln>
                <a:solidFill>
                  <a:prstClr val="black"/>
                </a:solidFill>
                <a:effectLst/>
                <a:uLnTx/>
                <a:uFillTx/>
                <a:latin typeface="Arial"/>
                <a:ea typeface="+mn-ea"/>
                <a:cs typeface="Arial"/>
              </a:rPr>
              <a:t>Wheeler, </a:t>
            </a:r>
            <a:r>
              <a:rPr kumimoji="0" lang="en-US" sz="1600" b="0" i="0" u="none" strike="noStrike" kern="1200" cap="none" spc="0" normalizeH="0" baseline="0" noProof="0" dirty="0" smtClean="0">
                <a:ln>
                  <a:noFill/>
                </a:ln>
                <a:solidFill>
                  <a:prstClr val="black"/>
                </a:solidFill>
                <a:effectLst/>
                <a:uLnTx/>
                <a:uFillTx/>
                <a:latin typeface="Arial"/>
                <a:ea typeface="+mn-ea"/>
                <a:cs typeface="Arial"/>
              </a:rPr>
              <a:t>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Senior </a:t>
            </a:r>
            <a:r>
              <a:rPr kumimoji="0" lang="en-US" sz="1600" b="0" i="0" u="none" strike="noStrike" kern="1200" cap="none" spc="0" normalizeH="0" baseline="0" noProof="0" dirty="0">
                <a:ln>
                  <a:noFill/>
                </a:ln>
                <a:solidFill>
                  <a:prstClr val="black"/>
                </a:solidFill>
                <a:effectLst/>
                <a:uLnTx/>
                <a:uFillTx/>
                <a:latin typeface="Arial"/>
                <a:ea typeface="+mn-ea"/>
                <a:cs typeface="Arial"/>
              </a:rPr>
              <a:t>Associate Vice Chancellor for Academic Affairs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spTree>
    <p:extLst>
      <p:ext uri="{BB962C8B-B14F-4D97-AF65-F5344CB8AC3E}">
        <p14:creationId xmlns:p14="http://schemas.microsoft.com/office/powerpoint/2010/main" val="2584858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Arial"/>
              </a:rPr>
              <a:t>AState.edu</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22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p:cNvSpPr txBox="1"/>
          <p:nvPr/>
        </p:nvSpPr>
        <p:spPr>
          <a:xfrm>
            <a:off x="428156" y="6268884"/>
            <a:ext cx="10983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6" name="TextBox 15"/>
          <p:cNvSpPr txBox="1"/>
          <p:nvPr/>
        </p:nvSpPr>
        <p:spPr>
          <a:xfrm>
            <a:off x="1969682" y="990269"/>
            <a:ext cx="6783614" cy="5698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Master of Science in Nutrition and Dietetics (MSND)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Beginning in 2024, individuals seeking the Registered Dietitian Nutritionist’s credential must possess a graduate degree from an accredited program to meet eligibility guidelines to sit for the licensure examination</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a:ln>
                  <a:noFill/>
                </a:ln>
                <a:solidFill>
                  <a:prstClr val="black"/>
                </a:solidFill>
                <a:effectLst/>
                <a:uLnTx/>
                <a:uFillTx/>
                <a:latin typeface="Calibri"/>
                <a:ea typeface="+mn-ea"/>
                <a:cs typeface="+mn-cs"/>
              </a:rPr>
              <a:t>proposed MSND will allow the Dietetics program to remain in compliance with the new Accreditation Council for Education in Nutrition and Dietetics and Commission on Dietetic Registration requirements, which mandate that existing programs offer a master’s degree by 2023.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MSND will be an accredited nonthesis degree for individuals who are seeking the Registered Dietitian Nutritionists credential. The comprehensive curriculum will give students the necessary background to enter the field of nutrition and dietetics. It will be a hybrid master’s program delivered largely online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ts val="2200"/>
              </a:lnSpc>
              <a:spcBef>
                <a:spcPts val="0"/>
              </a:spcBef>
              <a:spcAft>
                <a:spcPts val="0"/>
              </a:spcAft>
              <a:buClrTx/>
              <a:buSzTx/>
              <a:buFont typeface="Wingdings" charset="2"/>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855563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Arial"/>
              </a:rPr>
              <a:t>AState.edu</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22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p:cNvSpPr txBox="1"/>
          <p:nvPr/>
        </p:nvSpPr>
        <p:spPr>
          <a:xfrm>
            <a:off x="428156" y="6268884"/>
            <a:ext cx="10983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6" name="TextBox 15"/>
          <p:cNvSpPr txBox="1"/>
          <p:nvPr/>
        </p:nvSpPr>
        <p:spPr>
          <a:xfrm>
            <a:off x="1969682" y="990269"/>
            <a:ext cx="6783614" cy="35258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Transitional Master of Science in Nutrition and Dietetics (</a:t>
            </a:r>
            <a:r>
              <a:rPr kumimoji="0" lang="en-US" sz="2000" b="1" i="0" u="none" strike="noStrike" kern="1200" cap="none" spc="0" normalizeH="0" baseline="0" noProof="0" dirty="0" err="1">
                <a:ln>
                  <a:noFill/>
                </a:ln>
                <a:solidFill>
                  <a:prstClr val="black"/>
                </a:solidFill>
                <a:effectLst/>
                <a:uLnTx/>
                <a:uFillTx/>
                <a:latin typeface="Arial"/>
                <a:ea typeface="+mn-ea"/>
                <a:cs typeface="Arial"/>
              </a:rPr>
              <a:t>tMSND</a:t>
            </a:r>
            <a:r>
              <a:rPr kumimoji="0" lang="en-US" sz="2000" b="1"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457200" rtl="0" eaLnBrk="1" fontAlgn="auto" latinLnBrk="0" hangingPunct="1">
              <a:lnSpc>
                <a:spcPts val="2200"/>
              </a:lnSpc>
              <a:spcBef>
                <a:spcPts val="0"/>
              </a:spcBef>
              <a:spcAft>
                <a:spcPts val="0"/>
              </a:spcAft>
              <a:buClrTx/>
              <a:buSzTx/>
              <a:buFont typeface="Wingdings"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tMSND</a:t>
            </a:r>
            <a:r>
              <a:rPr kumimoji="0" lang="en-US" sz="1800" b="0" i="0" u="none" strike="noStrike" kern="1200" cap="none" spc="0" normalizeH="0" baseline="0" noProof="0" dirty="0">
                <a:ln>
                  <a:noFill/>
                </a:ln>
                <a:solidFill>
                  <a:prstClr val="black"/>
                </a:solidFill>
                <a:effectLst/>
                <a:uLnTx/>
                <a:uFillTx/>
                <a:latin typeface="Calibri"/>
                <a:ea typeface="+mn-ea"/>
                <a:cs typeface="+mn-cs"/>
              </a:rPr>
              <a:t> will be an unaccredited 100% online nonthesis degree for Registered Dietitian Nutritionists (RDNs) or healthcare professionals who are seeking to continue their education by earning a graduate degree. This option will not be appropriate for individuals who are seeking the RDN credential as it will not lead to eligibility for the Registration Examination through the Commission on Dietetic Registration.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ts val="2200"/>
              </a:lnSpc>
              <a:spcBef>
                <a:spcPts val="0"/>
              </a:spcBef>
              <a:spcAft>
                <a:spcPts val="0"/>
              </a:spcAft>
              <a:buClrTx/>
              <a:buSzTx/>
              <a:buFont typeface="Wingdings" charset="2"/>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32966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54126"/>
            <a:ext cx="9144000" cy="830997"/>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Bookman Old Style" panose="02050604050505020204" pitchFamily="18" charset="0"/>
                <a:ea typeface="+mn-ea"/>
                <a:cs typeface="+mn-cs"/>
              </a:rPr>
              <a:t>New AHECB Member</a:t>
            </a:r>
            <a:endParaRPr kumimoji="0" lang="en-US" sz="4800" b="0" i="0" u="none" strike="noStrike" kern="1200" cap="none" spc="0" normalizeH="0" baseline="0" noProof="0" dirty="0">
              <a:ln>
                <a:noFill/>
              </a:ln>
              <a:solidFill>
                <a:schemeClr val="bg1"/>
              </a:solidFill>
              <a:effectLst/>
              <a:uLnTx/>
              <a:uFillTx/>
              <a:latin typeface="Bookman Old Style" panose="02050604050505020204" pitchFamily="18" charset="0"/>
              <a:ea typeface="+mn-ea"/>
              <a:cs typeface="+mn-cs"/>
            </a:endParaRPr>
          </a:p>
        </p:txBody>
      </p:sp>
      <p:sp>
        <p:nvSpPr>
          <p:cNvPr id="7" name="TextBox 6"/>
          <p:cNvSpPr txBox="1"/>
          <p:nvPr/>
        </p:nvSpPr>
        <p:spPr>
          <a:xfrm>
            <a:off x="2880719" y="5454732"/>
            <a:ext cx="32547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prstClr val="black"/>
                </a:solidFill>
                <a:latin typeface="Bookman Old Style" panose="02050604050505020204" pitchFamily="18" charset="0"/>
              </a:rPr>
              <a:t>Allan Bohn</a:t>
            </a:r>
            <a:endParaRPr kumimoji="0" lang="en-US" sz="3200" b="0" i="0" u="none" strike="noStrike" kern="1200" cap="none" spc="0" normalizeH="0" baseline="0" noProof="0" dirty="0" smtClean="0">
              <a:ln>
                <a:noFill/>
              </a:ln>
              <a:solidFill>
                <a:prstClr val="black"/>
              </a:solidFill>
              <a:effectLst/>
              <a:uLnTx/>
              <a:uFillTx/>
              <a:latin typeface="Bookman Old Style" panose="0205060405050502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545" y="1653062"/>
            <a:ext cx="2571093" cy="3603283"/>
          </a:xfrm>
          <a:prstGeom prst="rect">
            <a:avLst/>
          </a:prstGeom>
        </p:spPr>
      </p:pic>
    </p:spTree>
    <p:extLst>
      <p:ext uri="{BB962C8B-B14F-4D97-AF65-F5344CB8AC3E}">
        <p14:creationId xmlns:p14="http://schemas.microsoft.com/office/powerpoint/2010/main" val="912777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Arial"/>
              </a:rPr>
              <a:t>AState.edu</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22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p:cNvSpPr txBox="1"/>
          <p:nvPr/>
        </p:nvSpPr>
        <p:spPr>
          <a:xfrm>
            <a:off x="428156" y="6268884"/>
            <a:ext cx="10983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6" name="TextBox 15"/>
          <p:cNvSpPr txBox="1"/>
          <p:nvPr/>
        </p:nvSpPr>
        <p:spPr>
          <a:xfrm>
            <a:off x="1969682" y="990269"/>
            <a:ext cx="6783614" cy="5421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Cost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New costs to support the MSND program include one twelve-month faculty member ($65,000 plus benefits), one nine-month faculty member ($50,000 plus benefits), and one 11-month graduate assistant ($9,724). Adjunct faculty will be added as necessary. The program will also be supported by existing faculty within the College of Nursing and Health Professions and University</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Offering </a:t>
            </a:r>
            <a:r>
              <a:rPr kumimoji="0" lang="en-US" sz="1800" b="0" i="0" u="none" strike="noStrike" kern="1200" cap="none" spc="0" normalizeH="0" baseline="0" noProof="0" dirty="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tMSND</a:t>
            </a:r>
            <a:r>
              <a:rPr kumimoji="0" lang="en-US" sz="1800" b="0" i="0" u="none" strike="noStrike" kern="1200" cap="none" spc="0" normalizeH="0" baseline="0" noProof="0" dirty="0">
                <a:ln>
                  <a:noFill/>
                </a:ln>
                <a:solidFill>
                  <a:prstClr val="black"/>
                </a:solidFill>
                <a:effectLst/>
                <a:uLnTx/>
                <a:uFillTx/>
                <a:latin typeface="Calibri"/>
                <a:ea typeface="+mn-ea"/>
                <a:cs typeface="+mn-cs"/>
              </a:rPr>
              <a:t> in addition to the MSND will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not add new costs, </a:t>
            </a:r>
            <a:r>
              <a:rPr kumimoji="0" lang="en-US" sz="1800" b="0" i="0" u="none" strike="noStrike" kern="1200" cap="none" spc="0" normalizeH="0" baseline="0" noProof="0" dirty="0">
                <a:ln>
                  <a:noFill/>
                </a:ln>
                <a:solidFill>
                  <a:prstClr val="black"/>
                </a:solidFill>
                <a:effectLst/>
                <a:uLnTx/>
                <a:uFillTx/>
                <a:latin typeface="Calibri"/>
                <a:ea typeface="+mn-ea"/>
                <a:cs typeface="+mn-cs"/>
              </a:rPr>
              <a:t>as faculty from the Master of Science in Nutrition and Dietetics will be utilized. Nine courses are shared between the two degrees.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Tuition will be the primary source of funding for the MSND. The projected annual student enrollment is 15, which is the approved number of students per accreditation.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ts val="2200"/>
              </a:lnSpc>
              <a:spcBef>
                <a:spcPts val="0"/>
              </a:spcBef>
              <a:spcAft>
                <a:spcPts val="0"/>
              </a:spcAft>
              <a:buClrTx/>
              <a:buSzTx/>
              <a:buFont typeface="Wingdings" charset="2"/>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097779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2266348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Arkansas State University- Jonesboro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Science in Nutrition and Dietetics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Traditional - Master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Science in Nutrition and Dietetics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	Southern Arkansas University- Tech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Technical Certificate-Cosmetology Instructor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*17. 	Southern Arkansas University- 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Associate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Applied Science in Diagnostic Medical 	Sonography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03513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177" y="5674240"/>
            <a:ext cx="2126512" cy="1084521"/>
          </a:xfrm>
          <a:prstGeom prst="rect">
            <a:avLst/>
          </a:prstGeom>
        </p:spPr>
      </p:pic>
      <p:sp>
        <p:nvSpPr>
          <p:cNvPr id="6" name="Rectangle 5"/>
          <p:cNvSpPr/>
          <p:nvPr/>
        </p:nvSpPr>
        <p:spPr>
          <a:xfrm>
            <a:off x="141472" y="127001"/>
            <a:ext cx="1241056" cy="5346700"/>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751433" y="127001"/>
            <a:ext cx="381000" cy="5321300"/>
          </a:xfrm>
          <a:prstGeom prst="rect">
            <a:avLst/>
          </a:prstGeom>
          <a:solidFill>
            <a:srgbClr val="FBD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1532338" y="892354"/>
            <a:ext cx="70045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Southern Arkansas University Tech</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905000" y="3365502"/>
            <a:ext cx="6756400"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Associate of Applied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Medical Diagnostic Sonography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New Program Proposal</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1905000" y="4406901"/>
            <a:ext cx="64008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086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3717492" y="-4067603"/>
            <a:ext cx="1752599" cy="10548214"/>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0" y="330202"/>
            <a:ext cx="9144000" cy="1384299"/>
          </a:xfrm>
        </p:spPr>
        <p:txBody>
          <a:bodyPr>
            <a:normAutofit/>
          </a:bodyPr>
          <a:lstStyle/>
          <a:p>
            <a:r>
              <a:rPr lang="en-US" b="1" dirty="0">
                <a:solidFill>
                  <a:srgbClr val="FBD135"/>
                </a:solidFill>
              </a:rPr>
              <a:t>Need </a:t>
            </a:r>
            <a:r>
              <a:rPr lang="en-US" b="1" dirty="0" smtClean="0">
                <a:solidFill>
                  <a:srgbClr val="FBD135"/>
                </a:solidFill>
              </a:rPr>
              <a:t>Analysis </a:t>
            </a:r>
            <a:endParaRPr lang="en-US" b="1" dirty="0">
              <a:solidFill>
                <a:srgbClr val="FBD135"/>
              </a:solidFill>
            </a:endParaRPr>
          </a:p>
        </p:txBody>
      </p:sp>
      <p:sp>
        <p:nvSpPr>
          <p:cNvPr id="10" name="Subtitle 9"/>
          <p:cNvSpPr>
            <a:spLocks noGrp="1"/>
          </p:cNvSpPr>
          <p:nvPr>
            <p:ph type="subTitle" idx="1"/>
          </p:nvPr>
        </p:nvSpPr>
        <p:spPr>
          <a:xfrm>
            <a:off x="336499" y="2550365"/>
            <a:ext cx="8346643" cy="3695700"/>
          </a:xfrm>
        </p:spPr>
        <p:txBody>
          <a:bodyPr/>
          <a:lstStyle/>
          <a:p>
            <a:pPr marL="342891" indent="-342891" algn="l">
              <a:buFont typeface="Wingdings" panose="05000000000000000000" pitchFamily="2" charset="2"/>
              <a:buChar char="§"/>
            </a:pPr>
            <a:r>
              <a:rPr lang="en-US" dirty="0"/>
              <a:t>The Workforce Analysis results show that the job market for this major is </a:t>
            </a:r>
            <a:r>
              <a:rPr lang="en-US" b="1" dirty="0"/>
              <a:t>strong</a:t>
            </a:r>
            <a:r>
              <a:rPr lang="en-US" dirty="0"/>
              <a:t>.</a:t>
            </a:r>
          </a:p>
          <a:p>
            <a:pPr marL="342891" indent="-342891" algn="l">
              <a:buFont typeface="Wingdings" panose="05000000000000000000" pitchFamily="2" charset="2"/>
              <a:buChar char="§"/>
            </a:pPr>
            <a:r>
              <a:rPr lang="en-US" dirty="0"/>
              <a:t>Based on the U.S. Bureau of Labor and Statistics website, the job outlook from 2018 to 2028 is an increase of 17%.</a:t>
            </a:r>
          </a:p>
          <a:p>
            <a:pPr marL="342891" indent="-342891" algn="l">
              <a:buFont typeface="Wingdings" panose="05000000000000000000" pitchFamily="2" charset="2"/>
              <a:buChar char="§"/>
            </a:pPr>
            <a:r>
              <a:rPr lang="en-US" dirty="0"/>
              <a:t>One employer surveyed in this area indicates that their hospital will likely have 1-2 positions available within the next 2-5 years and that the need for this occupation will grow as the population of aging individuals increases, stating “our communities deserve to have staff that are adequately trained to ensure that they are getting the care that they deserve”.</a:t>
            </a:r>
          </a:p>
          <a:p>
            <a:pPr marL="342891" indent="-342891" algn="l">
              <a:buFont typeface="Wingdings" panose="05000000000000000000" pitchFamily="2" charset="2"/>
              <a:buChar char="§"/>
            </a:pPr>
            <a:endParaRPr lang="en-US" dirty="0"/>
          </a:p>
        </p:txBody>
      </p:sp>
    </p:spTree>
    <p:extLst>
      <p:ext uri="{BB962C8B-B14F-4D97-AF65-F5344CB8AC3E}">
        <p14:creationId xmlns:p14="http://schemas.microsoft.com/office/powerpoint/2010/main" val="87656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3644903" y="-4063998"/>
            <a:ext cx="1752599" cy="10541003"/>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0" y="330203"/>
            <a:ext cx="9144000" cy="2285999"/>
          </a:xfrm>
        </p:spPr>
        <p:txBody>
          <a:bodyPr>
            <a:noAutofit/>
          </a:bodyPr>
          <a:lstStyle/>
          <a:p>
            <a:r>
              <a:rPr lang="en-US" sz="4600" b="1" dirty="0">
                <a:solidFill>
                  <a:srgbClr val="FBD135"/>
                </a:solidFill>
              </a:rPr>
              <a:t>How does the proposed program meet regional/community/student needs?</a:t>
            </a:r>
            <a:r>
              <a:rPr lang="en-US" sz="5400" b="1" dirty="0">
                <a:solidFill>
                  <a:srgbClr val="FBD135"/>
                </a:solidFill>
              </a:rPr>
              <a:t/>
            </a:r>
            <a:br>
              <a:rPr lang="en-US" sz="5400" b="1" dirty="0">
                <a:solidFill>
                  <a:srgbClr val="FBD135"/>
                </a:solidFill>
              </a:rPr>
            </a:br>
            <a:endParaRPr lang="en-US" sz="5400" b="1" dirty="0">
              <a:solidFill>
                <a:srgbClr val="FBD135"/>
              </a:solidFill>
            </a:endParaRPr>
          </a:p>
        </p:txBody>
      </p:sp>
      <p:sp>
        <p:nvSpPr>
          <p:cNvPr id="3" name="Subtitle 2"/>
          <p:cNvSpPr>
            <a:spLocks noGrp="1"/>
          </p:cNvSpPr>
          <p:nvPr>
            <p:ph type="subTitle" idx="1"/>
          </p:nvPr>
        </p:nvSpPr>
        <p:spPr>
          <a:xfrm>
            <a:off x="336907" y="2686203"/>
            <a:ext cx="8368589" cy="3644900"/>
          </a:xfrm>
        </p:spPr>
        <p:txBody>
          <a:bodyPr>
            <a:normAutofit lnSpcReduction="10000"/>
          </a:bodyPr>
          <a:lstStyle/>
          <a:p>
            <a:pPr marL="342891" indent="-342891" algn="l">
              <a:buFont typeface="Wingdings" panose="05000000000000000000" pitchFamily="2" charset="2"/>
              <a:buChar char="§"/>
            </a:pPr>
            <a:r>
              <a:rPr lang="en-US" dirty="0" smtClean="0"/>
              <a:t>There are no other Associate </a:t>
            </a:r>
            <a:r>
              <a:rPr lang="en-US" dirty="0"/>
              <a:t>D</a:t>
            </a:r>
            <a:r>
              <a:rPr lang="en-US" dirty="0" smtClean="0"/>
              <a:t>egree </a:t>
            </a:r>
            <a:r>
              <a:rPr lang="en-US" dirty="0"/>
              <a:t>P</a:t>
            </a:r>
            <a:r>
              <a:rPr lang="en-US" dirty="0" smtClean="0"/>
              <a:t>rograms in Diagnostic Medical Sonography in the State of Arkansas.</a:t>
            </a:r>
          </a:p>
          <a:p>
            <a:pPr marL="342891" indent="-342891" algn="l">
              <a:buFont typeface="Wingdings" panose="05000000000000000000" pitchFamily="2" charset="2"/>
              <a:buChar char="§"/>
            </a:pPr>
            <a:r>
              <a:rPr lang="en-US" dirty="0" smtClean="0"/>
              <a:t>Students in South Arkansas would benefit from a 2 year degree program versus a 4 year degree.</a:t>
            </a:r>
          </a:p>
          <a:p>
            <a:pPr marL="342891" indent="-342891" algn="l">
              <a:buFont typeface="Wingdings" panose="05000000000000000000" pitchFamily="2" charset="2"/>
              <a:buChar char="§"/>
            </a:pPr>
            <a:r>
              <a:rPr lang="en-US" dirty="0" smtClean="0"/>
              <a:t>The healthcare facilities in South Arkansas would greatly benefit from trained and certified sonographers and would have an employee pool to choose from.</a:t>
            </a:r>
          </a:p>
          <a:p>
            <a:pPr marL="342891" indent="-342891" algn="l">
              <a:buFont typeface="Wingdings" panose="05000000000000000000" pitchFamily="2" charset="2"/>
              <a:buChar char="§"/>
            </a:pPr>
            <a:r>
              <a:rPr lang="en-US" dirty="0" smtClean="0"/>
              <a:t>Since the announcement of this program, the College has received numerous calls from individuals interested in enrolling into the program.</a:t>
            </a:r>
          </a:p>
          <a:p>
            <a:pPr marL="342891" indent="-342891" algn="l">
              <a:buFont typeface="Wingdings" panose="05000000000000000000" pitchFamily="2" charset="2"/>
              <a:buChar char="§"/>
            </a:pPr>
            <a:endParaRPr lang="en-US" dirty="0"/>
          </a:p>
        </p:txBody>
      </p:sp>
    </p:spTree>
    <p:extLst>
      <p:ext uri="{BB962C8B-B14F-4D97-AF65-F5344CB8AC3E}">
        <p14:creationId xmlns:p14="http://schemas.microsoft.com/office/powerpoint/2010/main" val="3746709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3708400" y="-4076697"/>
            <a:ext cx="1752599" cy="10566401"/>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32651" y="744839"/>
            <a:ext cx="784541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BD135"/>
                </a:solidFill>
                <a:effectLst/>
                <a:uLnTx/>
                <a:uFillTx/>
                <a:latin typeface="Calibri" panose="020F0502020204030204"/>
                <a:ea typeface="+mn-ea"/>
                <a:cs typeface="+mn-cs"/>
              </a:rPr>
              <a:t>SAU Tech’s Strategic Needs</a:t>
            </a:r>
          </a:p>
        </p:txBody>
      </p:sp>
      <p:sp>
        <p:nvSpPr>
          <p:cNvPr id="5" name="TextBox 4"/>
          <p:cNvSpPr txBox="1"/>
          <p:nvPr/>
        </p:nvSpPr>
        <p:spPr>
          <a:xfrm>
            <a:off x="334575" y="2875585"/>
            <a:ext cx="8641567" cy="3046988"/>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Based on promising research statistics, SAU Tech would like to grow its allied health programs by providing additional career opportunities to prospective students.</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Feedback received from local hospitals indicated a need for this program. </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are no other programs of this kind in this part of the state.</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31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708400" y="-4076697"/>
            <a:ext cx="1752599" cy="10566401"/>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2699" y="647705"/>
            <a:ext cx="9144000" cy="1117601"/>
          </a:xfrm>
        </p:spPr>
        <p:txBody>
          <a:bodyPr/>
          <a:lstStyle/>
          <a:p>
            <a:r>
              <a:rPr lang="en-US" b="1" dirty="0" smtClean="0">
                <a:solidFill>
                  <a:srgbClr val="FBD135"/>
                </a:solidFill>
              </a:rPr>
              <a:t>Budget Items</a:t>
            </a:r>
            <a:endParaRPr lang="en-US" b="1" dirty="0">
              <a:solidFill>
                <a:srgbClr val="FBD135"/>
              </a:solidFill>
            </a:endParaRPr>
          </a:p>
        </p:txBody>
      </p:sp>
      <p:sp>
        <p:nvSpPr>
          <p:cNvPr id="3" name="Subtitle 2"/>
          <p:cNvSpPr>
            <a:spLocks noGrp="1"/>
          </p:cNvSpPr>
          <p:nvPr>
            <p:ph type="subTitle" idx="1"/>
          </p:nvPr>
        </p:nvSpPr>
        <p:spPr>
          <a:xfrm>
            <a:off x="234087" y="3090266"/>
            <a:ext cx="8544153" cy="1498600"/>
          </a:xfrm>
        </p:spPr>
        <p:txBody>
          <a:bodyPr>
            <a:normAutofit lnSpcReduction="10000"/>
          </a:bodyPr>
          <a:lstStyle/>
          <a:p>
            <a:pPr marL="342891" indent="-342891" algn="l">
              <a:buFont typeface="Wingdings" panose="05000000000000000000" pitchFamily="2" charset="2"/>
              <a:buChar char="§"/>
            </a:pPr>
            <a:r>
              <a:rPr lang="en-US" dirty="0" smtClean="0"/>
              <a:t>The building, classroom, and scanning laboratory are all in place.</a:t>
            </a:r>
          </a:p>
          <a:p>
            <a:pPr marL="342891" indent="-342891" algn="l">
              <a:buFont typeface="Wingdings" panose="05000000000000000000" pitchFamily="2" charset="2"/>
              <a:buChar char="§"/>
            </a:pPr>
            <a:r>
              <a:rPr lang="en-US" dirty="0" smtClean="0"/>
              <a:t>Additional equipment will include ultrasound machines, simulation phantoms, program accreditation fees, and miscellaneous supplies.</a:t>
            </a:r>
            <a:endParaRPr lang="en-US" dirty="0"/>
          </a:p>
        </p:txBody>
      </p:sp>
    </p:spTree>
    <p:extLst>
      <p:ext uri="{BB962C8B-B14F-4D97-AF65-F5344CB8AC3E}">
        <p14:creationId xmlns:p14="http://schemas.microsoft.com/office/powerpoint/2010/main" val="4218798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708400" y="-4076697"/>
            <a:ext cx="1752599" cy="10566401"/>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0" y="594522"/>
            <a:ext cx="9144000" cy="1223963"/>
          </a:xfrm>
        </p:spPr>
        <p:txBody>
          <a:bodyPr/>
          <a:lstStyle/>
          <a:p>
            <a:r>
              <a:rPr lang="en-US" b="1" dirty="0" smtClean="0">
                <a:solidFill>
                  <a:srgbClr val="FBD135"/>
                </a:solidFill>
              </a:rPr>
              <a:t>Grant Funding</a:t>
            </a:r>
            <a:endParaRPr lang="en-US" b="1" dirty="0">
              <a:solidFill>
                <a:srgbClr val="FBD135"/>
              </a:solidFill>
            </a:endParaRPr>
          </a:p>
        </p:txBody>
      </p:sp>
      <p:sp>
        <p:nvSpPr>
          <p:cNvPr id="3" name="Subtitle 2"/>
          <p:cNvSpPr>
            <a:spLocks noGrp="1"/>
          </p:cNvSpPr>
          <p:nvPr>
            <p:ph type="subTitle" idx="1"/>
          </p:nvPr>
        </p:nvSpPr>
        <p:spPr>
          <a:xfrm>
            <a:off x="504748" y="2788616"/>
            <a:ext cx="8383219" cy="2984500"/>
          </a:xfrm>
        </p:spPr>
        <p:txBody>
          <a:bodyPr>
            <a:normAutofit/>
          </a:bodyPr>
          <a:lstStyle/>
          <a:p>
            <a:pPr marL="342891" indent="-342891" algn="l">
              <a:buFont typeface="Wingdings" panose="05000000000000000000" pitchFamily="2" charset="2"/>
              <a:buChar char="§"/>
            </a:pPr>
            <a:r>
              <a:rPr lang="en-US" dirty="0"/>
              <a:t>Workforce Opportunity for Rural Communities </a:t>
            </a:r>
            <a:r>
              <a:rPr lang="en-US" dirty="0" smtClean="0"/>
              <a:t>: </a:t>
            </a:r>
            <a:r>
              <a:rPr lang="en-US" dirty="0"/>
              <a:t>$940,569 </a:t>
            </a:r>
            <a:r>
              <a:rPr lang="en-US" dirty="0" smtClean="0"/>
              <a:t>            (</a:t>
            </a:r>
            <a:r>
              <a:rPr lang="en-US" dirty="0"/>
              <a:t>Years 1 thru </a:t>
            </a:r>
            <a:r>
              <a:rPr lang="en-US" dirty="0" smtClean="0"/>
              <a:t>3)</a:t>
            </a:r>
          </a:p>
          <a:p>
            <a:pPr marL="800080" lvl="1" indent="-342891" algn="l">
              <a:buFont typeface="Wingdings" panose="05000000000000000000" pitchFamily="2" charset="2"/>
              <a:buChar char="Ø"/>
            </a:pPr>
            <a:r>
              <a:rPr lang="en-US" dirty="0" smtClean="0"/>
              <a:t>Program Director/Instructor</a:t>
            </a:r>
          </a:p>
          <a:p>
            <a:pPr marL="800080" lvl="1" indent="-342891" algn="l">
              <a:buFont typeface="Wingdings" panose="05000000000000000000" pitchFamily="2" charset="2"/>
              <a:buChar char="Ø"/>
            </a:pPr>
            <a:r>
              <a:rPr lang="en-US" dirty="0" smtClean="0"/>
              <a:t>Equipment and Supplies</a:t>
            </a:r>
          </a:p>
          <a:p>
            <a:pPr marL="800080" lvl="1" indent="-342891" algn="l">
              <a:buFont typeface="Wingdings" panose="05000000000000000000" pitchFamily="2" charset="2"/>
              <a:buChar char="Ø"/>
            </a:pPr>
            <a:r>
              <a:rPr lang="en-US" dirty="0" smtClean="0"/>
              <a:t>Student Resource Coordinator</a:t>
            </a:r>
          </a:p>
          <a:p>
            <a:pPr lvl="1" algn="l"/>
            <a:r>
              <a:rPr lang="en-US" dirty="0" smtClean="0"/>
              <a:t>(The Student Support funds were included in the grant to be awarded to needy students based on the Arkansas Career Pathways Model)</a:t>
            </a:r>
          </a:p>
          <a:p>
            <a:pPr marL="342891" indent="-342891" algn="l">
              <a:buFont typeface="Wingdings" panose="05000000000000000000" pitchFamily="2" charset="2"/>
              <a:buChar char="§"/>
            </a:pPr>
            <a:r>
              <a:rPr lang="en-US" dirty="0" smtClean="0"/>
              <a:t>ACC </a:t>
            </a:r>
            <a:r>
              <a:rPr lang="en-US" dirty="0"/>
              <a:t>Ready for Life Grant: $78,413.50 (Year One)</a:t>
            </a:r>
          </a:p>
          <a:p>
            <a:pPr marL="342891" indent="-342891" algn="l">
              <a:buFont typeface="Wingdings" panose="05000000000000000000" pitchFamily="2" charset="2"/>
              <a:buChar char="§"/>
            </a:pPr>
            <a:endParaRPr lang="en-US" dirty="0"/>
          </a:p>
        </p:txBody>
      </p:sp>
    </p:spTree>
    <p:extLst>
      <p:ext uri="{BB962C8B-B14F-4D97-AF65-F5344CB8AC3E}">
        <p14:creationId xmlns:p14="http://schemas.microsoft.com/office/powerpoint/2010/main" val="16712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708400" y="-4076697"/>
            <a:ext cx="1752599" cy="10566401"/>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5800" y="365127"/>
            <a:ext cx="10515600" cy="1717679"/>
          </a:xfrm>
        </p:spPr>
        <p:txBody>
          <a:bodyPr>
            <a:normAutofit/>
          </a:bodyPr>
          <a:lstStyle/>
          <a:p>
            <a:pPr algn="ctr"/>
            <a:r>
              <a:rPr lang="en-US" sz="6000" b="1" dirty="0">
                <a:solidFill>
                  <a:srgbClr val="FBD135"/>
                </a:solidFill>
              </a:rPr>
              <a:t>Expected Graduate Salaries</a:t>
            </a:r>
          </a:p>
        </p:txBody>
      </p:sp>
      <p:sp>
        <p:nvSpPr>
          <p:cNvPr id="3" name="Content Placeholder 2"/>
          <p:cNvSpPr>
            <a:spLocks noGrp="1"/>
          </p:cNvSpPr>
          <p:nvPr>
            <p:ph idx="1"/>
          </p:nvPr>
        </p:nvSpPr>
        <p:spPr>
          <a:xfrm>
            <a:off x="398678" y="2901289"/>
            <a:ext cx="8346644" cy="3352800"/>
          </a:xfrm>
        </p:spPr>
        <p:txBody>
          <a:bodyPr/>
          <a:lstStyle/>
          <a:p>
            <a:pPr>
              <a:buFont typeface="Wingdings" panose="05000000000000000000" pitchFamily="2" charset="2"/>
              <a:buChar char="§"/>
            </a:pPr>
            <a:r>
              <a:rPr lang="en-US" dirty="0" smtClean="0"/>
              <a:t>Students entering the field with an entry level education and certification through the American Registry for Diagnostic Medical Sonography (ARDMS) and/or American Registry for Radiologic Technologists (ARRT) can anticipate a median pay of $28.80 per hour based on 367 online job advertisements in Arkansas between January 2020- January 2021. </a:t>
            </a:r>
            <a:r>
              <a:rPr lang="en-US" dirty="0"/>
              <a:t>(Source: Chmura Analytics)</a:t>
            </a:r>
          </a:p>
        </p:txBody>
      </p:sp>
    </p:spTree>
    <p:extLst>
      <p:ext uri="{BB962C8B-B14F-4D97-AF65-F5344CB8AC3E}">
        <p14:creationId xmlns:p14="http://schemas.microsoft.com/office/powerpoint/2010/main" val="820423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Roll Call</a:t>
            </a:r>
            <a:endParaRPr lang="en-US" dirty="0"/>
          </a:p>
        </p:txBody>
      </p:sp>
      <p:sp>
        <p:nvSpPr>
          <p:cNvPr id="4" name="Content Placeholder 2"/>
          <p:cNvSpPr>
            <a:spLocks noGrp="1"/>
          </p:cNvSpPr>
          <p:nvPr>
            <p:ph sz="half" idx="10"/>
          </p:nvPr>
        </p:nvSpPr>
        <p:spPr>
          <a:xfrm>
            <a:off x="1228954" y="2057400"/>
            <a:ext cx="7514996" cy="4562856"/>
          </a:xfrm>
        </p:spPr>
        <p:txBody>
          <a:bodyPr numCol="2">
            <a:noAutofit/>
          </a:bodyPr>
          <a:lstStyle/>
          <a:p>
            <a:pPr>
              <a:lnSpc>
                <a:spcPct val="90000"/>
              </a:lnSpc>
              <a:buFont typeface="+mj-lt"/>
              <a:buAutoNum type="arabicPeriod"/>
            </a:pPr>
            <a:r>
              <a:rPr lang="en-US" sz="2000" dirty="0" smtClean="0"/>
              <a:t>Al Brodell, Chair</a:t>
            </a:r>
          </a:p>
          <a:p>
            <a:pPr>
              <a:lnSpc>
                <a:spcPct val="90000"/>
              </a:lnSpc>
              <a:buFont typeface="+mj-lt"/>
              <a:buAutoNum type="arabicPeriod"/>
            </a:pPr>
            <a:r>
              <a:rPr lang="en-US" sz="2000" dirty="0" smtClean="0"/>
              <a:t>Keven Anderson, Vice Chair</a:t>
            </a:r>
          </a:p>
          <a:p>
            <a:pPr>
              <a:lnSpc>
                <a:spcPct val="90000"/>
              </a:lnSpc>
              <a:buFont typeface="+mj-lt"/>
              <a:buAutoNum type="arabicPeriod"/>
            </a:pPr>
            <a:r>
              <a:rPr lang="en-US" sz="2000" dirty="0" smtClean="0"/>
              <a:t>Lori Griffin, Secretary</a:t>
            </a:r>
          </a:p>
          <a:p>
            <a:pPr>
              <a:lnSpc>
                <a:spcPct val="90000"/>
              </a:lnSpc>
              <a:buFont typeface="+mj-lt"/>
              <a:buAutoNum type="arabicPeriod"/>
            </a:pPr>
            <a:r>
              <a:rPr lang="en-US" sz="2000" dirty="0" smtClean="0"/>
              <a:t>Graycen Bigger</a:t>
            </a:r>
          </a:p>
          <a:p>
            <a:pPr>
              <a:lnSpc>
                <a:spcPct val="90000"/>
              </a:lnSpc>
              <a:buFont typeface="+mj-lt"/>
              <a:buAutoNum type="arabicPeriod"/>
            </a:pPr>
            <a:r>
              <a:rPr lang="en-US" sz="2000" dirty="0" smtClean="0"/>
              <a:t>Allan Bohn</a:t>
            </a:r>
          </a:p>
          <a:p>
            <a:pPr>
              <a:lnSpc>
                <a:spcPct val="90000"/>
              </a:lnSpc>
              <a:buFont typeface="+mj-lt"/>
              <a:buAutoNum type="arabicPeriod"/>
            </a:pPr>
            <a:r>
              <a:rPr lang="en-US" sz="2000" dirty="0" smtClean="0"/>
              <a:t>Dr. Jim Carr</a:t>
            </a:r>
          </a:p>
          <a:p>
            <a:pPr>
              <a:lnSpc>
                <a:spcPct val="90000"/>
              </a:lnSpc>
              <a:buFont typeface="+mj-lt"/>
              <a:buAutoNum type="arabicPeriod"/>
            </a:pPr>
            <a:endParaRPr lang="en-US" sz="2000" dirty="0" smtClean="0"/>
          </a:p>
          <a:p>
            <a:pPr>
              <a:lnSpc>
                <a:spcPct val="90000"/>
              </a:lnSpc>
              <a:buFont typeface="+mj-lt"/>
              <a:buAutoNum type="arabicPeriod"/>
            </a:pPr>
            <a:endParaRPr lang="en-US" sz="2000" dirty="0" smtClean="0"/>
          </a:p>
          <a:p>
            <a:pPr>
              <a:lnSpc>
                <a:spcPct val="90000"/>
              </a:lnSpc>
              <a:buFont typeface="+mj-lt"/>
              <a:buAutoNum type="arabicPeriod"/>
            </a:pPr>
            <a:endParaRPr lang="en-US" sz="2000" dirty="0" smtClean="0"/>
          </a:p>
          <a:p>
            <a:pPr>
              <a:lnSpc>
                <a:spcPct val="90000"/>
              </a:lnSpc>
              <a:buFont typeface="+mj-lt"/>
              <a:buAutoNum type="arabicPeriod"/>
            </a:pPr>
            <a:endParaRPr lang="en-US" sz="2000" dirty="0" smtClean="0"/>
          </a:p>
          <a:p>
            <a:pPr>
              <a:lnSpc>
                <a:spcPct val="90000"/>
              </a:lnSpc>
              <a:buFont typeface="+mj-lt"/>
              <a:buAutoNum type="arabicPeriod"/>
            </a:pPr>
            <a:endParaRPr lang="en-US" sz="2000" dirty="0" smtClean="0"/>
          </a:p>
          <a:p>
            <a:pPr>
              <a:lnSpc>
                <a:spcPct val="90000"/>
              </a:lnSpc>
              <a:buFont typeface="+mj-lt"/>
              <a:buAutoNum type="arabicPeriod"/>
            </a:pPr>
            <a:endParaRPr lang="en-US" sz="2000" dirty="0" smtClean="0"/>
          </a:p>
          <a:p>
            <a:pPr>
              <a:lnSpc>
                <a:spcPct val="90000"/>
              </a:lnSpc>
              <a:buFont typeface="+mj-lt"/>
              <a:buAutoNum type="arabicPeriod"/>
            </a:pPr>
            <a:endParaRPr lang="en-US" sz="2000" dirty="0" smtClean="0"/>
          </a:p>
          <a:p>
            <a:pPr>
              <a:lnSpc>
                <a:spcPct val="90000"/>
              </a:lnSpc>
              <a:buFont typeface="+mj-lt"/>
              <a:buAutoNum type="arabicPeriod"/>
            </a:pPr>
            <a:r>
              <a:rPr lang="en-US" sz="2000" dirty="0" smtClean="0"/>
              <a:t>  Dr. Jerry Cash</a:t>
            </a:r>
          </a:p>
          <a:p>
            <a:pPr>
              <a:lnSpc>
                <a:spcPct val="90000"/>
              </a:lnSpc>
              <a:buFont typeface="+mj-lt"/>
              <a:buAutoNum type="arabicPeriod"/>
            </a:pPr>
            <a:r>
              <a:rPr lang="en-US" sz="2000" dirty="0" smtClean="0"/>
              <a:t>  Chad Hooten</a:t>
            </a:r>
          </a:p>
          <a:p>
            <a:pPr>
              <a:lnSpc>
                <a:spcPct val="90000"/>
              </a:lnSpc>
              <a:buFont typeface="+mj-lt"/>
              <a:buAutoNum type="arabicPeriod"/>
            </a:pPr>
            <a:r>
              <a:rPr lang="en-US" sz="2000" dirty="0" smtClean="0"/>
              <a:t>  Andy McNeill</a:t>
            </a:r>
          </a:p>
          <a:p>
            <a:pPr>
              <a:lnSpc>
                <a:spcPct val="90000"/>
              </a:lnSpc>
              <a:buFont typeface="+mj-lt"/>
              <a:buAutoNum type="arabicPeriod"/>
            </a:pPr>
            <a:r>
              <a:rPr lang="en-US" sz="2000" dirty="0" smtClean="0"/>
              <a:t>  Dr. Kyle Miller</a:t>
            </a:r>
          </a:p>
          <a:p>
            <a:pPr marL="457200" indent="-457200">
              <a:lnSpc>
                <a:spcPct val="90000"/>
              </a:lnSpc>
              <a:buFont typeface="+mj-lt"/>
              <a:buAutoNum type="arabicPeriod"/>
            </a:pPr>
            <a:r>
              <a:rPr lang="en-US" sz="2000" dirty="0" smtClean="0"/>
              <a:t>Greg Revels</a:t>
            </a:r>
          </a:p>
          <a:p>
            <a:pPr marL="457200" indent="-457200">
              <a:lnSpc>
                <a:spcPct val="90000"/>
              </a:lnSpc>
              <a:buFont typeface="+mj-lt"/>
              <a:buAutoNum type="arabicPeriod"/>
            </a:pPr>
            <a:r>
              <a:rPr lang="en-US" sz="2000" dirty="0" smtClean="0"/>
              <a:t>Dr. Michael Stanton</a:t>
            </a:r>
            <a:endParaRPr lang="en-US" sz="2000" dirty="0"/>
          </a:p>
        </p:txBody>
      </p:sp>
    </p:spTree>
    <p:extLst>
      <p:ext uri="{BB962C8B-B14F-4D97-AF65-F5344CB8AC3E}">
        <p14:creationId xmlns:p14="http://schemas.microsoft.com/office/powerpoint/2010/main" val="2945423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708400" y="-4076697"/>
            <a:ext cx="1752599" cy="10566401"/>
          </a:xfrm>
          <a:prstGeom prst="rect">
            <a:avLst/>
          </a:prstGeom>
          <a:solidFill>
            <a:srgbClr val="081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0" y="609603"/>
            <a:ext cx="9144000" cy="1117599"/>
          </a:xfrm>
        </p:spPr>
        <p:txBody>
          <a:bodyPr/>
          <a:lstStyle/>
          <a:p>
            <a:r>
              <a:rPr lang="en-US" b="1" dirty="0" smtClean="0">
                <a:solidFill>
                  <a:srgbClr val="FBD135"/>
                </a:solidFill>
              </a:rPr>
              <a:t>Final Thoughts…</a:t>
            </a:r>
            <a:endParaRPr lang="en-US" b="1" dirty="0">
              <a:solidFill>
                <a:srgbClr val="FBD135"/>
              </a:solidFill>
            </a:endParaRPr>
          </a:p>
        </p:txBody>
      </p:sp>
      <p:sp>
        <p:nvSpPr>
          <p:cNvPr id="3" name="Subtitle 2"/>
          <p:cNvSpPr>
            <a:spLocks noGrp="1"/>
          </p:cNvSpPr>
          <p:nvPr>
            <p:ph type="subTitle" idx="1"/>
          </p:nvPr>
        </p:nvSpPr>
        <p:spPr>
          <a:xfrm>
            <a:off x="3561185" y="2819400"/>
            <a:ext cx="5268261" cy="3683000"/>
          </a:xfrm>
        </p:spPr>
        <p:txBody>
          <a:bodyPr>
            <a:normAutofit/>
          </a:bodyPr>
          <a:lstStyle/>
          <a:p>
            <a:pPr algn="l"/>
            <a:r>
              <a:rPr lang="en-US" dirty="0" smtClean="0"/>
              <a:t>As you can see, Diagnostic Medical Sonography is a growing field with promising employment opportunities and salaries. Based on the facts obtained, South Arkansas and the surrounding areas can benefit from the implementation of this allied health program.</a:t>
            </a:r>
            <a:endParaRPr lang="en-US" dirty="0"/>
          </a:p>
        </p:txBody>
      </p:sp>
      <p:pic>
        <p:nvPicPr>
          <p:cNvPr id="1026" name="Picture 2" descr="MegaMenu_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6" y="2819400"/>
            <a:ext cx="3086100"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29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316702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*18.  	University of Arkansas-Monticello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Science in Nursing(MSN) in Public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Post-Master’s Certificate in Public Health Nursing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*19.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Arkansas-Pine Bluff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Master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Education (M.ED) Vocational Rehabilitation 	Addiction Counseling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Business Administration (MBA)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03317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507" y="2372449"/>
            <a:ext cx="7772400" cy="1470025"/>
          </a:xfrm>
        </p:spPr>
        <p:txBody>
          <a:bodyPr/>
          <a:lstStyle/>
          <a:p>
            <a:pPr algn="ctr"/>
            <a:r>
              <a:rPr lang="en-US" dirty="0" smtClean="0"/>
              <a:t>School of Nursing</a:t>
            </a:r>
            <a:endParaRPr lang="en-US" dirty="0"/>
          </a:p>
        </p:txBody>
      </p:sp>
      <p:sp>
        <p:nvSpPr>
          <p:cNvPr id="3" name="Subtitle 2"/>
          <p:cNvSpPr>
            <a:spLocks noGrp="1"/>
          </p:cNvSpPr>
          <p:nvPr>
            <p:ph type="subTitle" idx="1"/>
          </p:nvPr>
        </p:nvSpPr>
        <p:spPr>
          <a:xfrm>
            <a:off x="1459347" y="4391016"/>
            <a:ext cx="5826719" cy="1096899"/>
          </a:xfrm>
        </p:spPr>
        <p:txBody>
          <a:bodyPr>
            <a:normAutofit lnSpcReduction="10000"/>
          </a:bodyPr>
          <a:lstStyle/>
          <a:p>
            <a:pPr algn="ctr"/>
            <a:r>
              <a:rPr lang="en-US" dirty="0" smtClean="0"/>
              <a:t>Masters of Science in Nursing</a:t>
            </a:r>
          </a:p>
          <a:p>
            <a:pPr algn="ctr"/>
            <a:r>
              <a:rPr lang="en-US" dirty="0" smtClean="0"/>
              <a:t>Public Health </a:t>
            </a:r>
            <a:r>
              <a:rPr lang="en-US" smtClean="0"/>
              <a:t>Nursing focus</a:t>
            </a:r>
          </a:p>
          <a:p>
            <a:pPr algn="ctr"/>
            <a:r>
              <a:rPr lang="en-US" smtClean="0"/>
              <a:t>Post-Master’s </a:t>
            </a:r>
            <a:r>
              <a:rPr lang="en-US" dirty="0"/>
              <a:t>Certificate</a:t>
            </a:r>
          </a:p>
          <a:p>
            <a:pPr algn="ct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381000"/>
            <a:ext cx="63246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882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Analysis</a:t>
            </a:r>
            <a:endParaRPr lang="en-US" dirty="0"/>
          </a:p>
        </p:txBody>
      </p:sp>
      <p:sp>
        <p:nvSpPr>
          <p:cNvPr id="3" name="Content Placeholder 2"/>
          <p:cNvSpPr>
            <a:spLocks noGrp="1"/>
          </p:cNvSpPr>
          <p:nvPr>
            <p:ph idx="1"/>
          </p:nvPr>
        </p:nvSpPr>
        <p:spPr>
          <a:xfrm>
            <a:off x="236560" y="1270000"/>
            <a:ext cx="7485416" cy="4953000"/>
          </a:xfrm>
        </p:spPr>
        <p:txBody>
          <a:bodyPr>
            <a:normAutofit fontScale="77500" lnSpcReduction="20000"/>
          </a:bodyPr>
          <a:lstStyle/>
          <a:p>
            <a:r>
              <a:rPr lang="en-US" dirty="0"/>
              <a:t>W</a:t>
            </a:r>
            <a:r>
              <a:rPr lang="en-US" dirty="0" smtClean="0"/>
              <a:t>orkforce Analysis</a:t>
            </a:r>
          </a:p>
          <a:p>
            <a:pPr lvl="1"/>
            <a:r>
              <a:rPr lang="en-US" dirty="0" smtClean="0"/>
              <a:t>Education attainment in matched occupations</a:t>
            </a:r>
          </a:p>
          <a:p>
            <a:pPr lvl="1"/>
            <a:r>
              <a:rPr lang="en-US" dirty="0" smtClean="0"/>
              <a:t>Tools to develop policy, address advocacy, and be a voice</a:t>
            </a:r>
          </a:p>
          <a:p>
            <a:endParaRPr lang="en-US" dirty="0" smtClean="0"/>
          </a:p>
          <a:p>
            <a:pPr lvl="1"/>
            <a:endParaRPr lang="en-US" dirty="0" smtClean="0"/>
          </a:p>
          <a:p>
            <a:pPr lvl="1"/>
            <a:endParaRPr lang="en-US" dirty="0"/>
          </a:p>
          <a:p>
            <a:pPr lvl="1"/>
            <a:endParaRPr lang="en-US" dirty="0" smtClean="0"/>
          </a:p>
          <a:p>
            <a:pPr lvl="1"/>
            <a:endParaRPr lang="en-US" dirty="0" smtClean="0"/>
          </a:p>
          <a:p>
            <a:r>
              <a:rPr lang="en-US" dirty="0" smtClean="0"/>
              <a:t>Employer </a:t>
            </a:r>
            <a:r>
              <a:rPr lang="en-US" dirty="0"/>
              <a:t>need survey </a:t>
            </a:r>
            <a:r>
              <a:rPr lang="en-US" dirty="0" smtClean="0"/>
              <a:t>results</a:t>
            </a:r>
          </a:p>
          <a:p>
            <a:pPr lvl="1"/>
            <a:r>
              <a:rPr lang="en-US" dirty="0"/>
              <a:t>Over 500 Employer Needs Survey mailed in 2019.</a:t>
            </a:r>
          </a:p>
          <a:p>
            <a:pPr lvl="1"/>
            <a:r>
              <a:rPr lang="en-US" dirty="0"/>
              <a:t>N=17 returned from hospitals, home health agencies, AR Department of Health, Community Clinics, Colleges, and Public School Districts </a:t>
            </a:r>
          </a:p>
          <a:p>
            <a:pPr lvl="2"/>
            <a:r>
              <a:rPr lang="en-US" dirty="0"/>
              <a:t>337 jobs specifically designated for MSN degrees with 122 positions currently open and 76 anticipated vacancies in the next two –five years.</a:t>
            </a:r>
          </a:p>
          <a:p>
            <a:pPr lvl="2"/>
            <a:r>
              <a:rPr lang="en-US" dirty="0"/>
              <a:t>The number of current employees that would benefit from enrolling in the degree/post-masters certificate was 70. </a:t>
            </a:r>
          </a:p>
          <a:p>
            <a:r>
              <a:rPr lang="en-US" dirty="0" smtClean="0"/>
              <a:t>Letters of Support</a:t>
            </a:r>
          </a:p>
          <a:p>
            <a:pPr lvl="1"/>
            <a:r>
              <a:rPr lang="en-US" dirty="0" smtClean="0"/>
              <a:t>Received N=28  from RNs in clinical settings, nursing graduates and currently enrolled nursing students</a:t>
            </a:r>
          </a:p>
          <a:p>
            <a:pPr lvl="2"/>
            <a:endParaRPr lang="en-US" dirty="0"/>
          </a:p>
        </p:txBody>
      </p:sp>
      <p:pic>
        <p:nvPicPr>
          <p:cNvPr id="4" name="Picture 3"/>
          <p:cNvPicPr>
            <a:picLocks noChangeAspect="1"/>
          </p:cNvPicPr>
          <p:nvPr/>
        </p:nvPicPr>
        <p:blipFill>
          <a:blip r:embed="rId3"/>
          <a:stretch>
            <a:fillRect/>
          </a:stretch>
        </p:blipFill>
        <p:spPr>
          <a:xfrm>
            <a:off x="457200" y="2063560"/>
            <a:ext cx="7139815" cy="1621536"/>
          </a:xfrm>
          <a:prstGeom prst="rect">
            <a:avLst/>
          </a:prstGeom>
        </p:spPr>
      </p:pic>
      <p:sp>
        <p:nvSpPr>
          <p:cNvPr id="5" name="Rectangle 4"/>
          <p:cNvSpPr/>
          <p:nvPr/>
        </p:nvSpPr>
        <p:spPr>
          <a:xfrm>
            <a:off x="5837983" y="3276600"/>
            <a:ext cx="1866408"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(Source: Chmura Analytics)</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69978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609600"/>
            <a:ext cx="6934200" cy="1320800"/>
          </a:xfrm>
        </p:spPr>
        <p:txBody>
          <a:bodyPr>
            <a:normAutofit fontScale="90000"/>
          </a:bodyPr>
          <a:lstStyle/>
          <a:p>
            <a:r>
              <a:rPr lang="en-US" dirty="0"/>
              <a:t>How </a:t>
            </a:r>
            <a:r>
              <a:rPr lang="en-US" dirty="0" smtClean="0"/>
              <a:t>Program </a:t>
            </a:r>
            <a:r>
              <a:rPr lang="en-US" dirty="0"/>
              <a:t>M</a:t>
            </a:r>
            <a:r>
              <a:rPr lang="en-US" dirty="0" smtClean="0"/>
              <a:t>eets Regional, Community, and Student Needs </a:t>
            </a:r>
            <a:r>
              <a:rPr lang="en-US" dirty="0"/>
              <a:t/>
            </a:r>
            <a:br>
              <a:rPr lang="en-US" dirty="0"/>
            </a:br>
            <a:endParaRPr lang="en-US" dirty="0"/>
          </a:p>
        </p:txBody>
      </p:sp>
      <p:sp>
        <p:nvSpPr>
          <p:cNvPr id="3" name="Content Placeholder 2"/>
          <p:cNvSpPr>
            <a:spLocks noGrp="1"/>
          </p:cNvSpPr>
          <p:nvPr>
            <p:ph idx="1"/>
          </p:nvPr>
        </p:nvSpPr>
        <p:spPr>
          <a:xfrm>
            <a:off x="228600" y="1828800"/>
            <a:ext cx="7391399" cy="4876799"/>
          </a:xfrm>
        </p:spPr>
        <p:txBody>
          <a:bodyPr>
            <a:normAutofit fontScale="62500" lnSpcReduction="20000"/>
          </a:bodyPr>
          <a:lstStyle/>
          <a:p>
            <a:pPr marL="171450" lvl="0" indent="-171450">
              <a:buFont typeface="Arial" panose="020B0604020202020204" pitchFamily="34" charset="0"/>
              <a:buChar char="•"/>
            </a:pPr>
            <a:r>
              <a:rPr lang="en-US" sz="4300" dirty="0" smtClean="0">
                <a:solidFill>
                  <a:schemeClr val="tx1"/>
                </a:solidFill>
              </a:rPr>
              <a:t>School </a:t>
            </a:r>
            <a:r>
              <a:rPr lang="en-US" sz="4300" dirty="0">
                <a:solidFill>
                  <a:schemeClr val="tx1"/>
                </a:solidFill>
              </a:rPr>
              <a:t>districts, clinics </a:t>
            </a:r>
            <a:r>
              <a:rPr lang="en-US" sz="4300" dirty="0" smtClean="0">
                <a:solidFill>
                  <a:schemeClr val="tx1"/>
                </a:solidFill>
              </a:rPr>
              <a:t>and hospitals need RNs with public health emphasis.</a:t>
            </a:r>
            <a:endParaRPr lang="en-US" sz="4300" dirty="0">
              <a:solidFill>
                <a:schemeClr val="tx1"/>
              </a:solidFill>
            </a:endParaRPr>
          </a:p>
          <a:p>
            <a:pPr marL="171450" lvl="0" indent="-171450">
              <a:buFont typeface="Arial" panose="020B0604020202020204" pitchFamily="34" charset="0"/>
              <a:buChar char="•"/>
            </a:pPr>
            <a:r>
              <a:rPr lang="en-US" sz="4300" dirty="0" smtClean="0">
                <a:solidFill>
                  <a:schemeClr val="tx1"/>
                </a:solidFill>
              </a:rPr>
              <a:t>Nursing faculty shortage</a:t>
            </a:r>
          </a:p>
          <a:p>
            <a:pPr marL="171450" lvl="0" indent="-171450">
              <a:buFont typeface="Arial" panose="020B0604020202020204" pitchFamily="34" charset="0"/>
              <a:buChar char="•"/>
            </a:pPr>
            <a:r>
              <a:rPr lang="en-US" sz="4300" dirty="0" smtClean="0">
                <a:solidFill>
                  <a:schemeClr val="tx1"/>
                </a:solidFill>
              </a:rPr>
              <a:t>Increase </a:t>
            </a:r>
            <a:r>
              <a:rPr lang="en-US" sz="4300" dirty="0">
                <a:solidFill>
                  <a:schemeClr val="tx1"/>
                </a:solidFill>
              </a:rPr>
              <a:t>community health </a:t>
            </a:r>
            <a:r>
              <a:rPr lang="en-US" sz="4300" dirty="0" smtClean="0">
                <a:solidFill>
                  <a:schemeClr val="tx1"/>
                </a:solidFill>
              </a:rPr>
              <a:t>opportunities (grants) and patient education</a:t>
            </a:r>
            <a:endParaRPr lang="en-US" sz="4300" dirty="0">
              <a:solidFill>
                <a:schemeClr val="tx1"/>
              </a:solidFill>
            </a:endParaRPr>
          </a:p>
          <a:p>
            <a:pPr marL="171450" lvl="0" indent="-171450">
              <a:buFont typeface="Arial" panose="020B0604020202020204" pitchFamily="34" charset="0"/>
              <a:buChar char="•"/>
            </a:pPr>
            <a:r>
              <a:rPr lang="en-US" sz="4300" dirty="0">
                <a:solidFill>
                  <a:schemeClr val="tx1"/>
                </a:solidFill>
              </a:rPr>
              <a:t>Public health expertise </a:t>
            </a:r>
            <a:r>
              <a:rPr lang="en-US" sz="4300" dirty="0" smtClean="0">
                <a:solidFill>
                  <a:schemeClr val="tx1"/>
                </a:solidFill>
              </a:rPr>
              <a:t>to </a:t>
            </a:r>
            <a:r>
              <a:rPr lang="en-US" sz="4300" dirty="0">
                <a:solidFill>
                  <a:schemeClr val="tx1"/>
                </a:solidFill>
              </a:rPr>
              <a:t>fill in gaps </a:t>
            </a:r>
            <a:endParaRPr lang="en-US" sz="4300" dirty="0" smtClean="0">
              <a:solidFill>
                <a:schemeClr val="tx1"/>
              </a:solidFill>
            </a:endParaRPr>
          </a:p>
          <a:p>
            <a:pPr marL="171450" lvl="0" indent="-171450">
              <a:buFont typeface="Arial" panose="020B0604020202020204" pitchFamily="34" charset="0"/>
              <a:buChar char="•"/>
            </a:pPr>
            <a:r>
              <a:rPr lang="en-US" sz="4400" dirty="0" smtClean="0">
                <a:solidFill>
                  <a:schemeClr val="tx1"/>
                </a:solidFill>
              </a:rPr>
              <a:t>Pragmatic </a:t>
            </a:r>
            <a:r>
              <a:rPr lang="en-US" sz="4400" dirty="0">
                <a:solidFill>
                  <a:schemeClr val="tx1"/>
                </a:solidFill>
              </a:rPr>
              <a:t>viewpoint based on healthcare delivery experience rather than solely on theory</a:t>
            </a:r>
            <a:endParaRPr lang="en-US" sz="4300" dirty="0" smtClean="0">
              <a:solidFill>
                <a:schemeClr val="tx1"/>
              </a:solidFill>
            </a:endParaRPr>
          </a:p>
          <a:p>
            <a:pPr marL="171450" lvl="0" indent="-171450">
              <a:buFont typeface="Arial" panose="020B0604020202020204" pitchFamily="34" charset="0"/>
              <a:buChar char="•"/>
            </a:pPr>
            <a:r>
              <a:rPr lang="en-US" sz="4300" dirty="0" smtClean="0">
                <a:solidFill>
                  <a:schemeClr val="tx1"/>
                </a:solidFill>
              </a:rPr>
              <a:t>Improve population </a:t>
            </a:r>
            <a:r>
              <a:rPr lang="en-US" sz="4300" dirty="0">
                <a:solidFill>
                  <a:schemeClr val="tx1"/>
                </a:solidFill>
              </a:rPr>
              <a:t>health at the community, state or national level</a:t>
            </a:r>
          </a:p>
          <a:p>
            <a:pPr marL="171450" lvl="0" indent="-171450">
              <a:buFont typeface="Arial" panose="020B0604020202020204" pitchFamily="34" charset="0"/>
              <a:buChar char="•"/>
            </a:pPr>
            <a:r>
              <a:rPr lang="en-US" sz="4300" dirty="0" smtClean="0">
                <a:solidFill>
                  <a:schemeClr val="tx1"/>
                </a:solidFill>
              </a:rPr>
              <a:t>Leadership </a:t>
            </a:r>
            <a:r>
              <a:rPr lang="en-US" sz="4300" dirty="0">
                <a:solidFill>
                  <a:schemeClr val="tx1"/>
                </a:solidFill>
              </a:rPr>
              <a:t>and management positions</a:t>
            </a:r>
          </a:p>
          <a:p>
            <a:endParaRPr lang="en-US" dirty="0"/>
          </a:p>
        </p:txBody>
      </p:sp>
    </p:spTree>
    <p:extLst>
      <p:ext uri="{BB962C8B-B14F-4D97-AF65-F5344CB8AC3E}">
        <p14:creationId xmlns:p14="http://schemas.microsoft.com/office/powerpoint/2010/main" val="1024148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07248" cy="685800"/>
          </a:xfrm>
        </p:spPr>
        <p:txBody>
          <a:bodyPr>
            <a:normAutofit fontScale="90000"/>
          </a:bodyPr>
          <a:lstStyle/>
          <a:p>
            <a:pPr algn="ctr"/>
            <a:r>
              <a:rPr lang="en-US" dirty="0" smtClean="0"/>
              <a:t>Fit within UAM’s Strategic Needs </a:t>
            </a:r>
            <a:r>
              <a:rPr lang="en-US" dirty="0"/>
              <a:t>   </a:t>
            </a:r>
            <a:br>
              <a:rPr lang="en-US" dirty="0"/>
            </a:br>
            <a:endParaRPr lang="en-US" dirty="0"/>
          </a:p>
        </p:txBody>
      </p:sp>
      <p:sp>
        <p:nvSpPr>
          <p:cNvPr id="3" name="Content Placeholder 2"/>
          <p:cNvSpPr>
            <a:spLocks noGrp="1"/>
          </p:cNvSpPr>
          <p:nvPr>
            <p:ph idx="1"/>
          </p:nvPr>
        </p:nvSpPr>
        <p:spPr>
          <a:xfrm>
            <a:off x="152400" y="914400"/>
            <a:ext cx="7315201" cy="5791200"/>
          </a:xfrm>
        </p:spPr>
        <p:txBody>
          <a:bodyPr>
            <a:normAutofit fontScale="77500" lnSpcReduction="20000"/>
          </a:bodyPr>
          <a:lstStyle/>
          <a:p>
            <a:r>
              <a:rPr lang="en-US" dirty="0" smtClean="0"/>
              <a:t>First graduate nursing degree and First post-masters nursing specialty certificate</a:t>
            </a:r>
          </a:p>
          <a:p>
            <a:r>
              <a:rPr lang="en-US" dirty="0" smtClean="0"/>
              <a:t>Recruiting</a:t>
            </a:r>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dirty="0" smtClean="0"/>
              <a:t>Stakeholders</a:t>
            </a:r>
          </a:p>
          <a:p>
            <a:pPr lvl="1"/>
            <a:r>
              <a:rPr lang="en-US" dirty="0" smtClean="0"/>
              <a:t>Collaboration: improve the health and wellness of the public</a:t>
            </a:r>
          </a:p>
          <a:p>
            <a:pPr lvl="1"/>
            <a:r>
              <a:rPr lang="en-US" dirty="0" smtClean="0"/>
              <a:t>Professionalism: promote person integrity, leadership and stewards of resources</a:t>
            </a:r>
          </a:p>
          <a:p>
            <a:r>
              <a:rPr lang="en-US" dirty="0" smtClean="0"/>
              <a:t>Partnerships</a:t>
            </a:r>
          </a:p>
          <a:p>
            <a:pPr lvl="1"/>
            <a:r>
              <a:rPr lang="en-US" dirty="0" smtClean="0"/>
              <a:t>Teamwork: serving the communities of AR and beyond to improve health outcomes</a:t>
            </a:r>
          </a:p>
          <a:p>
            <a:pPr lvl="1"/>
            <a:r>
              <a:rPr lang="en-US" dirty="0" smtClean="0"/>
              <a:t>Economic: promote innovative leadership opportunities that promote and sustain economic development</a:t>
            </a:r>
          </a:p>
          <a:p>
            <a:pPr lvl="1"/>
            <a:r>
              <a:rPr lang="en-US" dirty="0" smtClean="0"/>
              <a:t>Ethics: providing holistic care</a:t>
            </a:r>
          </a:p>
          <a:p>
            <a:r>
              <a:rPr lang="en-US" dirty="0" smtClean="0"/>
              <a:t>Education</a:t>
            </a:r>
          </a:p>
          <a:p>
            <a:pPr lvl="1"/>
            <a:r>
              <a:rPr lang="en-US" dirty="0" smtClean="0"/>
              <a:t>Diversity: embrace differences in the public by cultivating inclusiveness and respect</a:t>
            </a:r>
          </a:p>
          <a:p>
            <a:pPr lvl="1"/>
            <a:r>
              <a:rPr lang="en-US" dirty="0" smtClean="0"/>
              <a:t>Evidence-based: cultivate practices and foster innovations that continuously improves patient outcomes</a:t>
            </a:r>
          </a:p>
          <a:p>
            <a:endParaRPr lang="en-US" dirty="0"/>
          </a:p>
        </p:txBody>
      </p:sp>
      <p:graphicFrame>
        <p:nvGraphicFramePr>
          <p:cNvPr id="4" name="Object 3"/>
          <p:cNvGraphicFramePr>
            <a:graphicFrameLocks noChangeAspect="1"/>
          </p:cNvGraphicFramePr>
          <p:nvPr>
            <p:extLst/>
          </p:nvPr>
        </p:nvGraphicFramePr>
        <p:xfrm>
          <a:off x="609600" y="1600200"/>
          <a:ext cx="6184900" cy="1676400"/>
        </p:xfrm>
        <a:graphic>
          <a:graphicData uri="http://schemas.openxmlformats.org/presentationml/2006/ole">
            <mc:AlternateContent xmlns:mc="http://schemas.openxmlformats.org/markup-compatibility/2006">
              <mc:Choice xmlns:v="urn:schemas-microsoft-com:vml" Requires="v">
                <p:oleObj spid="_x0000_s3085" name="Document" r:id="rId4" imgW="6185121" imgH="2532697" progId="Word.Document.12">
                  <p:embed/>
                </p:oleObj>
              </mc:Choice>
              <mc:Fallback>
                <p:oleObj name="Document" r:id="rId4" imgW="6185121" imgH="2532697" progId="Word.Document.12">
                  <p:embed/>
                  <p:pic>
                    <p:nvPicPr>
                      <p:cNvPr id="4" name="Object 3"/>
                      <p:cNvPicPr/>
                      <p:nvPr/>
                    </p:nvPicPr>
                    <p:blipFill>
                      <a:blip r:embed="rId5"/>
                      <a:stretch>
                        <a:fillRect/>
                      </a:stretch>
                    </p:blipFill>
                    <p:spPr>
                      <a:xfrm>
                        <a:off x="609600" y="1600200"/>
                        <a:ext cx="6184900" cy="1676400"/>
                      </a:xfrm>
                      <a:prstGeom prst="rect">
                        <a:avLst/>
                      </a:prstGeom>
                    </p:spPr>
                  </p:pic>
                </p:oleObj>
              </mc:Fallback>
            </mc:AlternateContent>
          </a:graphicData>
        </a:graphic>
      </p:graphicFrame>
    </p:spTree>
    <p:extLst>
      <p:ext uri="{BB962C8B-B14F-4D97-AF65-F5344CB8AC3E}">
        <p14:creationId xmlns:p14="http://schemas.microsoft.com/office/powerpoint/2010/main" val="357618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a:t>
            </a:r>
            <a:r>
              <a:rPr lang="en-US" dirty="0"/>
              <a:t>B</a:t>
            </a:r>
            <a:r>
              <a:rPr lang="en-US" dirty="0" smtClean="0"/>
              <a:t>udget Items</a:t>
            </a:r>
            <a:endParaRPr lang="en-US" dirty="0"/>
          </a:p>
        </p:txBody>
      </p:sp>
      <p:sp>
        <p:nvSpPr>
          <p:cNvPr id="3" name="Content Placeholder 2"/>
          <p:cNvSpPr>
            <a:spLocks noGrp="1"/>
          </p:cNvSpPr>
          <p:nvPr>
            <p:ph idx="1"/>
          </p:nvPr>
        </p:nvSpPr>
        <p:spPr>
          <a:xfrm>
            <a:off x="609599" y="1219200"/>
            <a:ext cx="6347714" cy="4822163"/>
          </a:xfrm>
        </p:spPr>
        <p:txBody>
          <a:bodyPr>
            <a:normAutofit fontScale="85000" lnSpcReduction="20000"/>
          </a:bodyPr>
          <a:lstStyle/>
          <a:p>
            <a:r>
              <a:rPr lang="en-US" dirty="0" smtClean="0"/>
              <a:t>Year One</a:t>
            </a:r>
          </a:p>
          <a:p>
            <a:pPr lvl="1"/>
            <a:r>
              <a:rPr lang="en-US" dirty="0" smtClean="0"/>
              <a:t>Adjunct teachers</a:t>
            </a:r>
          </a:p>
          <a:p>
            <a:pPr lvl="1"/>
            <a:r>
              <a:rPr lang="en-US" dirty="0" smtClean="0"/>
              <a:t>Additional clinical instructors (part-time)</a:t>
            </a:r>
          </a:p>
          <a:p>
            <a:r>
              <a:rPr lang="en-US" dirty="0" smtClean="0"/>
              <a:t>Year Two</a:t>
            </a:r>
          </a:p>
          <a:p>
            <a:pPr lvl="1"/>
            <a:r>
              <a:rPr lang="en-US" dirty="0" smtClean="0"/>
              <a:t>Adjunct teachers</a:t>
            </a:r>
          </a:p>
          <a:p>
            <a:pPr lvl="1"/>
            <a:r>
              <a:rPr lang="en-US" dirty="0" smtClean="0"/>
              <a:t>Additional undergraduate clinical instructors (part-time)</a:t>
            </a:r>
          </a:p>
          <a:p>
            <a:pPr lvl="1"/>
            <a:r>
              <a:rPr lang="en-US" dirty="0" smtClean="0"/>
              <a:t>Accreditation fee</a:t>
            </a:r>
          </a:p>
          <a:p>
            <a:r>
              <a:rPr lang="en-US" dirty="0" smtClean="0"/>
              <a:t>Year Three</a:t>
            </a:r>
          </a:p>
          <a:p>
            <a:pPr lvl="1"/>
            <a:r>
              <a:rPr lang="en-US" dirty="0" smtClean="0"/>
              <a:t>Adjunct teachers</a:t>
            </a:r>
          </a:p>
          <a:p>
            <a:pPr lvl="1"/>
            <a:r>
              <a:rPr lang="en-US" dirty="0" smtClean="0"/>
              <a:t>Additional undergraduate clinical instructors</a:t>
            </a:r>
          </a:p>
          <a:p>
            <a:pPr lvl="1"/>
            <a:r>
              <a:rPr lang="en-US" dirty="0" smtClean="0"/>
              <a:t>Assistant Professor for undergraduate nursing program</a:t>
            </a:r>
          </a:p>
          <a:p>
            <a:r>
              <a:rPr lang="en-US" dirty="0" smtClean="0"/>
              <a:t>The School of Nursing has sufficient space to house faculty</a:t>
            </a:r>
          </a:p>
          <a:p>
            <a:endParaRPr lang="en-US" dirty="0"/>
          </a:p>
          <a:p>
            <a:endParaRPr lang="en-US" dirty="0" smtClean="0"/>
          </a:p>
          <a:p>
            <a:r>
              <a:rPr lang="en-US" dirty="0" smtClean="0"/>
              <a:t>none</a:t>
            </a:r>
            <a:endParaRPr lang="en-US" dirty="0"/>
          </a:p>
        </p:txBody>
      </p:sp>
      <p:sp>
        <p:nvSpPr>
          <p:cNvPr id="4" name="Title 1"/>
          <p:cNvSpPr txBox="1">
            <a:spLocks/>
          </p:cNvSpPr>
          <p:nvPr/>
        </p:nvSpPr>
        <p:spPr>
          <a:xfrm>
            <a:off x="609599" y="5029200"/>
            <a:ext cx="6705601" cy="76200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90C226"/>
                </a:solidFill>
                <a:effectLst/>
                <a:uLnTx/>
                <a:uFillTx/>
                <a:latin typeface="Trebuchet MS" panose="020B0603020202020204"/>
                <a:ea typeface="+mj-ea"/>
                <a:cs typeface="+mj-cs"/>
              </a:rPr>
              <a:t>Grant Funding to Support Program  </a:t>
            </a:r>
            <a:br>
              <a:rPr kumimoji="0" lang="en-US" sz="3600" b="0" i="0" u="none" strike="noStrike" kern="1200" cap="none" spc="0" normalizeH="0" baseline="0" noProof="0" dirty="0" smtClean="0">
                <a:ln>
                  <a:noFill/>
                </a:ln>
                <a:solidFill>
                  <a:srgbClr val="90C226"/>
                </a:solidFill>
                <a:effectLst/>
                <a:uLnTx/>
                <a:uFillTx/>
                <a:latin typeface="Trebuchet MS" panose="020B0603020202020204"/>
                <a:ea typeface="+mj-ea"/>
                <a:cs typeface="+mj-cs"/>
              </a:rPr>
            </a:br>
            <a:endPar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3524386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09600"/>
            <a:ext cx="6728712" cy="1320800"/>
          </a:xfrm>
        </p:spPr>
        <p:txBody>
          <a:bodyPr>
            <a:normAutofit/>
          </a:bodyPr>
          <a:lstStyle/>
          <a:p>
            <a:r>
              <a:rPr lang="en-US" dirty="0" smtClean="0"/>
              <a:t>Expected Salaries of Graduates</a:t>
            </a:r>
            <a:endParaRPr lang="en-US" dirty="0"/>
          </a:p>
        </p:txBody>
      </p:sp>
      <p:sp>
        <p:nvSpPr>
          <p:cNvPr id="3" name="Content Placeholder 2"/>
          <p:cNvSpPr>
            <a:spLocks noGrp="1"/>
          </p:cNvSpPr>
          <p:nvPr>
            <p:ph idx="1"/>
          </p:nvPr>
        </p:nvSpPr>
        <p:spPr>
          <a:xfrm>
            <a:off x="609599" y="1219200"/>
            <a:ext cx="6347714" cy="4822163"/>
          </a:xfrm>
        </p:spPr>
        <p:txBody>
          <a:bodyPr>
            <a:normAutofit fontScale="92500" lnSpcReduction="20000"/>
          </a:bodyPr>
          <a:lstStyle/>
          <a:p>
            <a:r>
              <a:rPr lang="en-US" dirty="0" smtClean="0"/>
              <a:t>Employer Needs Survey</a:t>
            </a:r>
          </a:p>
          <a:p>
            <a:pPr lvl="1"/>
            <a:r>
              <a:rPr lang="en-US" dirty="0" smtClean="0"/>
              <a:t>$40,000-$130,000</a:t>
            </a:r>
          </a:p>
          <a:p>
            <a:r>
              <a:rPr lang="en-US" dirty="0" smtClean="0"/>
              <a:t>Bureau of Labor Statistics</a:t>
            </a:r>
          </a:p>
          <a:p>
            <a:pPr lvl="1"/>
            <a:r>
              <a:rPr lang="en-US" dirty="0" smtClean="0"/>
              <a:t>$58,277 annual salary</a:t>
            </a:r>
          </a:p>
          <a:p>
            <a:pPr lvl="1"/>
            <a:r>
              <a:rPr lang="en-US" dirty="0" smtClean="0"/>
              <a:t>RN job growth by 7% through 2029, including public health focus/certification</a:t>
            </a:r>
          </a:p>
          <a:p>
            <a:r>
              <a:rPr lang="en-US" dirty="0" smtClean="0"/>
              <a:t>Opens door for other nursing careers ($72,000 - $106,000)</a:t>
            </a:r>
          </a:p>
          <a:p>
            <a:pPr lvl="1"/>
            <a:r>
              <a:rPr lang="en-US" dirty="0" smtClean="0"/>
              <a:t>Health Administration</a:t>
            </a:r>
          </a:p>
          <a:p>
            <a:pPr lvl="1"/>
            <a:r>
              <a:rPr lang="en-US" dirty="0" smtClean="0"/>
              <a:t>Policy</a:t>
            </a:r>
          </a:p>
          <a:p>
            <a:pPr lvl="1"/>
            <a:r>
              <a:rPr lang="en-US" dirty="0" smtClean="0"/>
              <a:t>Education</a:t>
            </a:r>
          </a:p>
          <a:p>
            <a:pPr lvl="1"/>
            <a:r>
              <a:rPr lang="en-US" dirty="0" smtClean="0"/>
              <a:t>Epidemiology</a:t>
            </a:r>
          </a:p>
          <a:p>
            <a:pPr lvl="1"/>
            <a:r>
              <a:rPr lang="en-US" dirty="0" smtClean="0"/>
              <a:t>Infection Control</a:t>
            </a:r>
          </a:p>
          <a:p>
            <a:pPr lvl="1"/>
            <a:r>
              <a:rPr lang="en-US" dirty="0" smtClean="0"/>
              <a:t>Biostatistics</a:t>
            </a:r>
          </a:p>
          <a:p>
            <a:pPr lvl="1"/>
            <a:r>
              <a:rPr lang="en-US" dirty="0" smtClean="0"/>
              <a:t>Informatics</a:t>
            </a:r>
          </a:p>
          <a:p>
            <a:pPr lvl="1"/>
            <a:r>
              <a:rPr lang="en-US" dirty="0" smtClean="0"/>
              <a:t>Disaster Management</a:t>
            </a:r>
          </a:p>
          <a:p>
            <a:endParaRPr lang="en-US" dirty="0" smtClean="0"/>
          </a:p>
          <a:p>
            <a:endParaRPr lang="en-US" dirty="0"/>
          </a:p>
          <a:p>
            <a:endParaRPr lang="en-US" dirty="0" smtClean="0"/>
          </a:p>
        </p:txBody>
      </p:sp>
    </p:spTree>
    <p:extLst>
      <p:ext uri="{BB962C8B-B14F-4D97-AF65-F5344CB8AC3E}">
        <p14:creationId xmlns:p14="http://schemas.microsoft.com/office/powerpoint/2010/main" val="3779616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287101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14:</a:t>
            </a:r>
            <a:r>
              <a:rPr lang="en-US" sz="2800" dirty="0"/>
              <a:t/>
            </a:r>
            <a:br>
              <a:rPr lang="en-US" sz="2800" dirty="0"/>
            </a:br>
            <a:r>
              <a:rPr lang="en-US" sz="2800" dirty="0" smtClean="0"/>
              <a:t>certification of budgeted intercollegiate athletic revenues and expenditures for 2021-2022</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Nick Fuller</a:t>
            </a:r>
          </a:p>
          <a:p>
            <a:r>
              <a:rPr lang="en-US" sz="9600" dirty="0" smtClean="0"/>
              <a:t>Assistant Director for Finance</a:t>
            </a:r>
            <a:endParaRPr lang="en-US" sz="9600" dirty="0"/>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549" y="5334000"/>
            <a:ext cx="2162980" cy="1524000"/>
          </a:xfrm>
          <a:prstGeom prst="rect">
            <a:avLst/>
          </a:prstGeom>
        </p:spPr>
      </p:pic>
    </p:spTree>
    <p:extLst>
      <p:ext uri="{BB962C8B-B14F-4D97-AF65-F5344CB8AC3E}">
        <p14:creationId xmlns:p14="http://schemas.microsoft.com/office/powerpoint/2010/main" val="2952127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*18.  	University of Arkansas-Monticello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Science in Nursing(MSN) in Public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Post-Master’s Certificate in Public Health Nursing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*19.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Arkansas-Pine Bluff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Master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Education (M.ED) Vocational Rehabilitation 	Addiction Counseling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Business Administration (MBA)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0726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9A024A3-1C22-4ECE-9940-39AA528523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useBgFill="1">
          <p:nvSpPr>
            <p:cNvPr id="10" name="Rectangle 9">
              <a:extLst>
                <a:ext uri="{FF2B5EF4-FFF2-40B4-BE49-F238E27FC236}">
                  <a16:creationId xmlns:a16="http://schemas.microsoft.com/office/drawing/2014/main" id="{810B5B84-2981-4BAE-930E-26E49E4FA9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aramond" panose="02020404030301010803"/>
              </a:endParaRPr>
            </a:p>
          </p:txBody>
        </p:sp>
        <p:grpSp>
          <p:nvGrpSpPr>
            <p:cNvPr id="11" name="Group 10">
              <a:extLst>
                <a:ext uri="{FF2B5EF4-FFF2-40B4-BE49-F238E27FC236}">
                  <a16:creationId xmlns:a16="http://schemas.microsoft.com/office/drawing/2014/main" id="{1C6085A8-F07A-4D3B-90E2-2CFDA843890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AB6D5E93-D00D-411E-8E34-619620A9CC16}"/>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96CE5CC-9673-442A-B737-1F339217A6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4967AA9-CD2C-4A63-B823-5B56765FAAA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E82FCE16-A312-4F38-8605-028781151CF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ctrTitle"/>
          </p:nvPr>
        </p:nvSpPr>
        <p:spPr>
          <a:xfrm>
            <a:off x="4915327" y="1638301"/>
            <a:ext cx="3403895" cy="1758948"/>
          </a:xfrm>
        </p:spPr>
        <p:txBody>
          <a:bodyPr>
            <a:normAutofit/>
          </a:bodyPr>
          <a:lstStyle/>
          <a:p>
            <a:pPr>
              <a:lnSpc>
                <a:spcPct val="90000"/>
              </a:lnSpc>
            </a:pPr>
            <a:r>
              <a:rPr lang="en-US" sz="2250" b="1"/>
              <a:t>Master of Education in</a:t>
            </a:r>
            <a:br>
              <a:rPr lang="en-US" sz="2250" b="1"/>
            </a:br>
            <a:r>
              <a:rPr lang="en-US" sz="2250" b="1"/>
              <a:t> Vocational Rehabilitation  with emphasis in Addiction Counseling</a:t>
            </a:r>
          </a:p>
        </p:txBody>
      </p:sp>
      <p:sp>
        <p:nvSpPr>
          <p:cNvPr id="3" name="Subtitle 2"/>
          <p:cNvSpPr>
            <a:spLocks noGrp="1"/>
          </p:cNvSpPr>
          <p:nvPr>
            <p:ph type="subTitle" idx="1"/>
          </p:nvPr>
        </p:nvSpPr>
        <p:spPr>
          <a:xfrm>
            <a:off x="4934284" y="3600448"/>
            <a:ext cx="3384939" cy="1450097"/>
          </a:xfrm>
        </p:spPr>
        <p:txBody>
          <a:bodyPr>
            <a:normAutofit/>
          </a:bodyPr>
          <a:lstStyle/>
          <a:p>
            <a:r>
              <a:rPr lang="en-US"/>
              <a:t>The University of Arkansas-Pine Bluff</a:t>
            </a:r>
          </a:p>
        </p:txBody>
      </p:sp>
      <p:sp>
        <p:nvSpPr>
          <p:cNvPr id="17" name="Rectangle 16">
            <a:extLst>
              <a:ext uri="{FF2B5EF4-FFF2-40B4-BE49-F238E27FC236}">
                <a16:creationId xmlns:a16="http://schemas.microsoft.com/office/drawing/2014/main" id="{4CB3EA36-32FA-45B8-9C8E-B9F3520EE4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676400"/>
            <a:ext cx="3732371" cy="338632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aramond" panose="02020404030301010803"/>
            </a:endParaRPr>
          </a:p>
        </p:txBody>
      </p:sp>
      <p:pic>
        <p:nvPicPr>
          <p:cNvPr id="4" name="Picture 3">
            <a:extLst>
              <a:ext uri="{FF2B5EF4-FFF2-40B4-BE49-F238E27FC236}">
                <a16:creationId xmlns:a16="http://schemas.microsoft.com/office/drawing/2014/main" id="{1A8CF283-8262-41C4-BB67-F9E44C6BF25E}"/>
              </a:ext>
            </a:extLst>
          </p:cNvPr>
          <p:cNvPicPr>
            <a:picLocks noChangeAspect="1"/>
          </p:cNvPicPr>
          <p:nvPr/>
        </p:nvPicPr>
        <p:blipFill rotWithShape="1">
          <a:blip r:embed="rId5"/>
          <a:srcRect t="11270" r="1" b="1"/>
          <a:stretch/>
        </p:blipFill>
        <p:spPr>
          <a:xfrm>
            <a:off x="1059513" y="1914906"/>
            <a:ext cx="3261694" cy="2894085"/>
          </a:xfrm>
          <a:prstGeom prst="rect">
            <a:avLst/>
          </a:prstGeom>
        </p:spPr>
      </p:pic>
      <p:cxnSp>
        <p:nvCxnSpPr>
          <p:cNvPr id="19" name="Straight Connector 18">
            <a:extLst>
              <a:ext uri="{FF2B5EF4-FFF2-40B4-BE49-F238E27FC236}">
                <a16:creationId xmlns:a16="http://schemas.microsoft.com/office/drawing/2014/main" id="{62DC478F-1B0E-4A8A-B3B9-460AB0A0F17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5327" y="3498848"/>
            <a:ext cx="339047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261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Analysis</a:t>
            </a:r>
          </a:p>
        </p:txBody>
      </p:sp>
      <p:pic>
        <p:nvPicPr>
          <p:cNvPr id="4" name="Content Placeholder 3">
            <a:extLst>
              <a:ext uri="{FF2B5EF4-FFF2-40B4-BE49-F238E27FC236}">
                <a16:creationId xmlns:a16="http://schemas.microsoft.com/office/drawing/2014/main" id="{44EED18B-309C-46E4-99BA-8546AD6335F6}"/>
              </a:ext>
            </a:extLst>
          </p:cNvPr>
          <p:cNvPicPr>
            <a:picLocks noGrp="1" noChangeAspect="1"/>
          </p:cNvPicPr>
          <p:nvPr>
            <p:ph idx="1"/>
          </p:nvPr>
        </p:nvPicPr>
        <p:blipFill>
          <a:blip r:embed="rId2"/>
          <a:stretch>
            <a:fillRect/>
          </a:stretch>
        </p:blipFill>
        <p:spPr>
          <a:xfrm>
            <a:off x="1644651" y="2895600"/>
            <a:ext cx="4616450" cy="2184400"/>
          </a:xfrm>
          <a:prstGeom prst="rect">
            <a:avLst/>
          </a:prstGeom>
        </p:spPr>
      </p:pic>
      <p:pic>
        <p:nvPicPr>
          <p:cNvPr id="6" name="Picture 5">
            <a:extLst>
              <a:ext uri="{FF2B5EF4-FFF2-40B4-BE49-F238E27FC236}">
                <a16:creationId xmlns:a16="http://schemas.microsoft.com/office/drawing/2014/main" id="{16FD12C5-09E5-4AE8-B8BF-DD564F398805}"/>
              </a:ext>
            </a:extLst>
          </p:cNvPr>
          <p:cNvPicPr>
            <a:picLocks noChangeAspect="1"/>
          </p:cNvPicPr>
          <p:nvPr/>
        </p:nvPicPr>
        <p:blipFill>
          <a:blip r:embed="rId3"/>
          <a:stretch>
            <a:fillRect/>
          </a:stretch>
        </p:blipFill>
        <p:spPr>
          <a:xfrm>
            <a:off x="6681471" y="3674716"/>
            <a:ext cx="1824386" cy="1824386"/>
          </a:xfrm>
          <a:prstGeom prst="rect">
            <a:avLst/>
          </a:prstGeom>
        </p:spPr>
      </p:pic>
    </p:spTree>
    <p:extLst>
      <p:ext uri="{BB962C8B-B14F-4D97-AF65-F5344CB8AC3E}">
        <p14:creationId xmlns:p14="http://schemas.microsoft.com/office/powerpoint/2010/main" val="2596589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9875" y="1506067"/>
            <a:ext cx="3601639" cy="977900"/>
          </a:xfrm>
        </p:spPr>
        <p:txBody>
          <a:bodyPr>
            <a:normAutofit/>
          </a:bodyPr>
          <a:lstStyle/>
          <a:p>
            <a:pPr>
              <a:lnSpc>
                <a:spcPct val="90000"/>
              </a:lnSpc>
            </a:pPr>
            <a:r>
              <a:rPr lang="en-US" sz="3075" dirty="0"/>
              <a:t>Needs Analysis Continued</a:t>
            </a:r>
          </a:p>
        </p:txBody>
      </p:sp>
      <p:sp>
        <p:nvSpPr>
          <p:cNvPr id="3" name="Content Placeholder 2"/>
          <p:cNvSpPr>
            <a:spLocks noGrp="1"/>
          </p:cNvSpPr>
          <p:nvPr>
            <p:ph idx="1"/>
          </p:nvPr>
        </p:nvSpPr>
        <p:spPr>
          <a:xfrm>
            <a:off x="4337050" y="2774949"/>
            <a:ext cx="4267199" cy="2489202"/>
          </a:xfrm>
        </p:spPr>
        <p:txBody>
          <a:bodyPr>
            <a:normAutofit/>
          </a:bodyPr>
          <a:lstStyle/>
          <a:p>
            <a:pPr lvl="0">
              <a:lnSpc>
                <a:spcPct val="90000"/>
              </a:lnSpc>
              <a:buClr>
                <a:srgbClr val="83992A"/>
              </a:buClr>
            </a:pPr>
            <a:r>
              <a:rPr lang="en-US" sz="1350" dirty="0"/>
              <a:t>Rehabilitation counselors are employed in settings: </a:t>
            </a:r>
          </a:p>
          <a:p>
            <a:pPr marL="342900" lvl="2" indent="0">
              <a:lnSpc>
                <a:spcPct val="120000"/>
              </a:lnSpc>
              <a:spcBef>
                <a:spcPts val="0"/>
              </a:spcBef>
              <a:spcAft>
                <a:spcPts val="0"/>
              </a:spcAft>
              <a:buClr>
                <a:srgbClr val="83992A"/>
              </a:buClr>
            </a:pPr>
            <a:r>
              <a:rPr lang="en-US" sz="1125" dirty="0"/>
              <a:t>the Department of Veterans Affairs, </a:t>
            </a:r>
          </a:p>
          <a:p>
            <a:pPr marL="342900" lvl="2" indent="0">
              <a:lnSpc>
                <a:spcPct val="120000"/>
              </a:lnSpc>
              <a:spcBef>
                <a:spcPts val="0"/>
              </a:spcBef>
              <a:spcAft>
                <a:spcPts val="0"/>
              </a:spcAft>
              <a:buClr>
                <a:srgbClr val="83992A"/>
              </a:buClr>
            </a:pPr>
            <a:r>
              <a:rPr lang="en-US" sz="1125" dirty="0"/>
              <a:t>community and rehabilitation programs, </a:t>
            </a:r>
          </a:p>
          <a:p>
            <a:pPr marL="342900" lvl="2" indent="0">
              <a:lnSpc>
                <a:spcPct val="120000"/>
              </a:lnSpc>
              <a:spcBef>
                <a:spcPts val="0"/>
              </a:spcBef>
              <a:spcAft>
                <a:spcPts val="0"/>
              </a:spcAft>
              <a:buClr>
                <a:srgbClr val="83992A"/>
              </a:buClr>
            </a:pPr>
            <a:r>
              <a:rPr lang="en-US" sz="1125" dirty="0"/>
              <a:t>hospitals, state/federal systems of vocational rehabilitation, </a:t>
            </a:r>
          </a:p>
          <a:p>
            <a:pPr marL="342900" lvl="2" indent="0">
              <a:lnSpc>
                <a:spcPct val="120000"/>
              </a:lnSpc>
              <a:spcBef>
                <a:spcPts val="0"/>
              </a:spcBef>
              <a:spcAft>
                <a:spcPts val="0"/>
              </a:spcAft>
              <a:buClr>
                <a:srgbClr val="83992A"/>
              </a:buClr>
            </a:pPr>
            <a:r>
              <a:rPr lang="en-US" sz="1125" dirty="0"/>
              <a:t>social security administration, </a:t>
            </a:r>
          </a:p>
          <a:p>
            <a:pPr marL="342900" lvl="2" indent="0">
              <a:lnSpc>
                <a:spcPct val="120000"/>
              </a:lnSpc>
              <a:spcBef>
                <a:spcPts val="0"/>
              </a:spcBef>
              <a:spcAft>
                <a:spcPts val="0"/>
              </a:spcAft>
              <a:buClr>
                <a:srgbClr val="83992A"/>
              </a:buClr>
            </a:pPr>
            <a:r>
              <a:rPr lang="en-US" sz="1125" dirty="0"/>
              <a:t>private business and industry, </a:t>
            </a:r>
          </a:p>
          <a:p>
            <a:pPr marL="342900" lvl="2" indent="0">
              <a:lnSpc>
                <a:spcPct val="120000"/>
              </a:lnSpc>
              <a:spcBef>
                <a:spcPts val="0"/>
              </a:spcBef>
              <a:spcAft>
                <a:spcPts val="0"/>
              </a:spcAft>
              <a:buClr>
                <a:srgbClr val="83992A"/>
              </a:buClr>
            </a:pPr>
            <a:r>
              <a:rPr lang="en-US" sz="1125" dirty="0"/>
              <a:t>insurance companies, </a:t>
            </a:r>
          </a:p>
          <a:p>
            <a:pPr marL="342900" lvl="2" indent="0">
              <a:lnSpc>
                <a:spcPct val="120000"/>
              </a:lnSpc>
              <a:spcBef>
                <a:spcPts val="0"/>
              </a:spcBef>
              <a:spcAft>
                <a:spcPts val="0"/>
              </a:spcAft>
              <a:buClr>
                <a:srgbClr val="83992A"/>
              </a:buClr>
            </a:pPr>
            <a:r>
              <a:rPr lang="en-US" sz="1125" dirty="0"/>
              <a:t>substance abuse programs, </a:t>
            </a:r>
          </a:p>
          <a:p>
            <a:pPr marL="342900" lvl="2" indent="0">
              <a:lnSpc>
                <a:spcPct val="120000"/>
              </a:lnSpc>
              <a:spcBef>
                <a:spcPts val="0"/>
              </a:spcBef>
              <a:spcAft>
                <a:spcPts val="0"/>
              </a:spcAft>
              <a:buClr>
                <a:srgbClr val="83992A"/>
              </a:buClr>
            </a:pPr>
            <a:r>
              <a:rPr lang="en-US" sz="1125" dirty="0"/>
              <a:t>and training and evaluation centers. </a:t>
            </a:r>
          </a:p>
        </p:txBody>
      </p:sp>
      <p:pic>
        <p:nvPicPr>
          <p:cNvPr id="4" name="Picture 3">
            <a:extLst>
              <a:ext uri="{FF2B5EF4-FFF2-40B4-BE49-F238E27FC236}">
                <a16:creationId xmlns:a16="http://schemas.microsoft.com/office/drawing/2014/main" id="{81F57CAD-3EE9-4D04-8B07-7E2D3CA24DE2}"/>
              </a:ext>
            </a:extLst>
          </p:cNvPr>
          <p:cNvPicPr>
            <a:picLocks noChangeAspect="1"/>
          </p:cNvPicPr>
          <p:nvPr/>
        </p:nvPicPr>
        <p:blipFill rotWithShape="1">
          <a:blip r:embed="rId3"/>
          <a:srcRect t="465" r="-3" b="-3"/>
          <a:stretch/>
        </p:blipFill>
        <p:spPr>
          <a:xfrm>
            <a:off x="1059513" y="1914906"/>
            <a:ext cx="2907601" cy="2894085"/>
          </a:xfrm>
          <a:prstGeom prst="rect">
            <a:avLst/>
          </a:prstGeom>
        </p:spPr>
      </p:pic>
    </p:spTree>
    <p:extLst>
      <p:ext uri="{BB962C8B-B14F-4D97-AF65-F5344CB8AC3E}">
        <p14:creationId xmlns:p14="http://schemas.microsoft.com/office/powerpoint/2010/main" val="2782580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Regional, Community and Students Needs</a:t>
            </a:r>
          </a:p>
        </p:txBody>
      </p:sp>
      <p:sp>
        <p:nvSpPr>
          <p:cNvPr id="3" name="Content Placeholder 2"/>
          <p:cNvSpPr>
            <a:spLocks noGrp="1"/>
          </p:cNvSpPr>
          <p:nvPr>
            <p:ph idx="1"/>
          </p:nvPr>
        </p:nvSpPr>
        <p:spPr>
          <a:xfrm>
            <a:off x="635001" y="2774949"/>
            <a:ext cx="5213350" cy="2489202"/>
          </a:xfrm>
        </p:spPr>
        <p:txBody>
          <a:bodyPr>
            <a:noAutofit/>
          </a:bodyPr>
          <a:lstStyle/>
          <a:p>
            <a:pPr>
              <a:lnSpc>
                <a:spcPct val="90000"/>
              </a:lnSpc>
            </a:pPr>
            <a:r>
              <a:rPr lang="en-US" sz="1350" i="1" u="sng" dirty="0">
                <a:latin typeface="+mj-lt"/>
              </a:rPr>
              <a:t>Regional:</a:t>
            </a:r>
            <a:r>
              <a:rPr lang="en-US" sz="1350" dirty="0">
                <a:latin typeface="+mj-lt"/>
              </a:rPr>
              <a:t>  </a:t>
            </a:r>
            <a:r>
              <a:rPr lang="en-US" sz="1350" b="1" dirty="0">
                <a:latin typeface="+mj-lt"/>
              </a:rPr>
              <a:t>What will make this program unique from the other established programs, is that not only is it face to face, but it specifically designed to address the needs of minority, marginalized and low-resource students in Southeast Arkansas. This will address the need to diversify the vocational rehabilitation counseling workforce. </a:t>
            </a:r>
          </a:p>
          <a:p>
            <a:pPr>
              <a:lnSpc>
                <a:spcPct val="90000"/>
              </a:lnSpc>
            </a:pPr>
            <a:r>
              <a:rPr lang="en-US" sz="1050" i="1" u="sng" dirty="0">
                <a:latin typeface="+mj-lt"/>
              </a:rPr>
              <a:t>Community:</a:t>
            </a:r>
            <a:r>
              <a:rPr lang="en-US" sz="1050" dirty="0">
                <a:latin typeface="+mj-lt"/>
              </a:rPr>
              <a:t> This program will not only enrich academic understanding, expand vocational rehabilitation capacity and position candidates for counseling and managerial responsibility and extended community or civic impact. </a:t>
            </a:r>
          </a:p>
          <a:p>
            <a:pPr>
              <a:lnSpc>
                <a:spcPct val="90000"/>
              </a:lnSpc>
            </a:pPr>
            <a:r>
              <a:rPr lang="en-US" sz="1050" i="1" u="sng" dirty="0">
                <a:latin typeface="+mj-lt"/>
                <a:ea typeface="Gulim" panose="020B0600000101010101" pitchFamily="34" charset="-127"/>
              </a:rPr>
              <a:t>Students:</a:t>
            </a:r>
            <a:r>
              <a:rPr lang="en-US" sz="1050" dirty="0">
                <a:latin typeface="+mj-lt"/>
                <a:ea typeface="Gulim" panose="020B0600000101010101" pitchFamily="34" charset="-127"/>
              </a:rPr>
              <a:t>  The program of study includes experiences to prepare candidates to assume counseling roles in rehabilitation counseling organizations and to hold related specialized positions in government and the private sector. </a:t>
            </a:r>
          </a:p>
        </p:txBody>
      </p:sp>
      <p:pic>
        <p:nvPicPr>
          <p:cNvPr id="4" name="Picture 3">
            <a:extLst>
              <a:ext uri="{FF2B5EF4-FFF2-40B4-BE49-F238E27FC236}">
                <a16:creationId xmlns:a16="http://schemas.microsoft.com/office/drawing/2014/main" id="{7E62FC87-6614-499E-BE2B-A41DFA79B9FC}"/>
              </a:ext>
            </a:extLst>
          </p:cNvPr>
          <p:cNvPicPr>
            <a:picLocks noChangeAspect="1"/>
          </p:cNvPicPr>
          <p:nvPr/>
        </p:nvPicPr>
        <p:blipFill rotWithShape="1">
          <a:blip r:embed="rId3"/>
          <a:srcRect l="3958" r="-7" b="-7"/>
          <a:stretch/>
        </p:blipFill>
        <p:spPr>
          <a:xfrm>
            <a:off x="6063770" y="2883141"/>
            <a:ext cx="2054796" cy="2139469"/>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83462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Compatibility with Institutional Needs</a:t>
            </a:r>
          </a:p>
        </p:txBody>
      </p:sp>
      <p:sp>
        <p:nvSpPr>
          <p:cNvPr id="3" name="Content Placeholder 2"/>
          <p:cNvSpPr>
            <a:spLocks noGrp="1"/>
          </p:cNvSpPr>
          <p:nvPr>
            <p:ph idx="1"/>
          </p:nvPr>
        </p:nvSpPr>
        <p:spPr>
          <a:xfrm>
            <a:off x="603250" y="2774949"/>
            <a:ext cx="5257800" cy="2597151"/>
          </a:xfrm>
        </p:spPr>
        <p:txBody>
          <a:bodyPr>
            <a:normAutofit/>
          </a:bodyPr>
          <a:lstStyle/>
          <a:p>
            <a:pPr>
              <a:lnSpc>
                <a:spcPct val="90000"/>
              </a:lnSpc>
            </a:pPr>
            <a:r>
              <a:rPr lang="en-US" sz="1200" i="1" u="sng" dirty="0"/>
              <a:t>UAPB Mission </a:t>
            </a:r>
            <a:r>
              <a:rPr lang="en-US" sz="1200" dirty="0">
                <a:latin typeface="+mj-lt"/>
              </a:rPr>
              <a:t>is to promote and sustain excellent academic programs that integrate quality instruction, research and student learning experiences responsive to the needs of a racially, culturally, and economically diverse student population. Graduates with a M.Ed. in Vocational Rehabilitation degree program will be highly qualified candidates for counseling positions and administrative positions in the state department of career education, education centers, private organizations, plus many more. </a:t>
            </a:r>
          </a:p>
          <a:p>
            <a:pPr>
              <a:lnSpc>
                <a:spcPct val="90000"/>
              </a:lnSpc>
            </a:pPr>
            <a:r>
              <a:rPr lang="en-US" sz="1200" i="1" u="sng" dirty="0"/>
              <a:t>Institutional Needs: </a:t>
            </a:r>
            <a:r>
              <a:rPr lang="en-US" sz="1200" b="1" dirty="0"/>
              <a:t>UAPB is in a growth pattern as it relates to its Graduate program offering.  Over the last two years, the number of graduate students have grown by 38%. Over the last four years, the number of graduate students have grown by 50% (from 86 to 172). </a:t>
            </a:r>
            <a:endParaRPr lang="en-US" sz="1200" b="1" dirty="0">
              <a:latin typeface="+mj-lt"/>
            </a:endParaRPr>
          </a:p>
        </p:txBody>
      </p:sp>
      <p:pic>
        <p:nvPicPr>
          <p:cNvPr id="4" name="Picture 3">
            <a:extLst>
              <a:ext uri="{FF2B5EF4-FFF2-40B4-BE49-F238E27FC236}">
                <a16:creationId xmlns:a16="http://schemas.microsoft.com/office/drawing/2014/main" id="{48EA6B02-34AA-4B20-B67D-1D11F6CAF6AE}"/>
              </a:ext>
            </a:extLst>
          </p:cNvPr>
          <p:cNvPicPr>
            <a:picLocks noChangeAspect="1"/>
          </p:cNvPicPr>
          <p:nvPr/>
        </p:nvPicPr>
        <p:blipFill rotWithShape="1">
          <a:blip r:embed="rId3"/>
          <a:srcRect t="2386" r="1" b="1"/>
          <a:stretch/>
        </p:blipFill>
        <p:spPr>
          <a:xfrm>
            <a:off x="6063770" y="2883135"/>
            <a:ext cx="2054796" cy="213948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446262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Additional Budget Needs</a:t>
            </a:r>
          </a:p>
        </p:txBody>
      </p:sp>
      <p:sp>
        <p:nvSpPr>
          <p:cNvPr id="3" name="Content Placeholder 2"/>
          <p:cNvSpPr>
            <a:spLocks noGrp="1"/>
          </p:cNvSpPr>
          <p:nvPr>
            <p:ph idx="1"/>
          </p:nvPr>
        </p:nvSpPr>
        <p:spPr>
          <a:xfrm>
            <a:off x="3479800" y="2774949"/>
            <a:ext cx="4692647" cy="2489202"/>
          </a:xfrm>
        </p:spPr>
        <p:txBody>
          <a:bodyPr>
            <a:normAutofit/>
          </a:bodyPr>
          <a:lstStyle/>
          <a:p>
            <a:r>
              <a:rPr lang="en-US"/>
              <a:t>The current budget allocated to the School of Education Graduate Programs  is sufficient to operate the recommended Master of Education in Vocational Rehabilitation with emphasis in Addiction Counseling.</a:t>
            </a:r>
          </a:p>
          <a:p>
            <a:r>
              <a:rPr lang="en-US"/>
              <a:t>Current School of Education and Addiction Studies faculty will support courses offered within the program.  </a:t>
            </a:r>
          </a:p>
        </p:txBody>
      </p:sp>
      <p:pic>
        <p:nvPicPr>
          <p:cNvPr id="4" name="Picture 3">
            <a:extLst>
              <a:ext uri="{FF2B5EF4-FFF2-40B4-BE49-F238E27FC236}">
                <a16:creationId xmlns:a16="http://schemas.microsoft.com/office/drawing/2014/main" id="{6C2DB877-71FB-48CF-A084-D0258F13085B}"/>
              </a:ext>
            </a:extLst>
          </p:cNvPr>
          <p:cNvPicPr>
            <a:picLocks noChangeAspect="1"/>
          </p:cNvPicPr>
          <p:nvPr/>
        </p:nvPicPr>
        <p:blipFill rotWithShape="1">
          <a:blip r:embed="rId3"/>
          <a:srcRect t="2386" r="1" b="1"/>
          <a:stretch/>
        </p:blipFill>
        <p:spPr>
          <a:xfrm>
            <a:off x="1075702" y="2883135"/>
            <a:ext cx="2054796" cy="213948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581123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977900"/>
          </a:xfrm>
        </p:spPr>
        <p:txBody>
          <a:bodyPr>
            <a:normAutofit/>
          </a:bodyPr>
          <a:lstStyle/>
          <a:p>
            <a:r>
              <a:rPr lang="en-US"/>
              <a:t>Grant Funding Support</a:t>
            </a:r>
          </a:p>
        </p:txBody>
      </p:sp>
      <p:sp>
        <p:nvSpPr>
          <p:cNvPr id="8" name="Content Placeholder 7">
            <a:extLst>
              <a:ext uri="{FF2B5EF4-FFF2-40B4-BE49-F238E27FC236}">
                <a16:creationId xmlns:a16="http://schemas.microsoft.com/office/drawing/2014/main" id="{5EA630A8-F55E-4565-B388-C11CFF43FA26}"/>
              </a:ext>
            </a:extLst>
          </p:cNvPr>
          <p:cNvSpPr>
            <a:spLocks noGrp="1"/>
          </p:cNvSpPr>
          <p:nvPr>
            <p:ph idx="1"/>
          </p:nvPr>
        </p:nvSpPr>
        <p:spPr>
          <a:xfrm>
            <a:off x="971551" y="2774949"/>
            <a:ext cx="4692650" cy="2489202"/>
          </a:xfrm>
        </p:spPr>
        <p:txBody>
          <a:bodyPr>
            <a:normAutofit/>
          </a:bodyPr>
          <a:lstStyle/>
          <a:p>
            <a:r>
              <a:rPr lang="en-US" dirty="0"/>
              <a:t>Not Applicable at this time.</a:t>
            </a:r>
          </a:p>
        </p:txBody>
      </p:sp>
      <p:pic>
        <p:nvPicPr>
          <p:cNvPr id="4" name="Content Placeholder 3">
            <a:extLst>
              <a:ext uri="{FF2B5EF4-FFF2-40B4-BE49-F238E27FC236}">
                <a16:creationId xmlns:a16="http://schemas.microsoft.com/office/drawing/2014/main" id="{34EC3789-0E31-413F-AF0D-96363643C32B}"/>
              </a:ext>
            </a:extLst>
          </p:cNvPr>
          <p:cNvPicPr>
            <a:picLocks noChangeAspect="1"/>
          </p:cNvPicPr>
          <p:nvPr/>
        </p:nvPicPr>
        <p:blipFill>
          <a:blip r:embed="rId3"/>
          <a:stretch>
            <a:fillRect/>
          </a:stretch>
        </p:blipFill>
        <p:spPr>
          <a:xfrm>
            <a:off x="6088286" y="2883135"/>
            <a:ext cx="2005763" cy="213948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698348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Salaries of Graduates</a:t>
            </a:r>
          </a:p>
        </p:txBody>
      </p:sp>
      <p:sp>
        <p:nvSpPr>
          <p:cNvPr id="3" name="Content Placeholder 2"/>
          <p:cNvSpPr>
            <a:spLocks noGrp="1"/>
          </p:cNvSpPr>
          <p:nvPr>
            <p:ph idx="1"/>
          </p:nvPr>
        </p:nvSpPr>
        <p:spPr>
          <a:xfrm>
            <a:off x="971551" y="2628900"/>
            <a:ext cx="7200897" cy="2635251"/>
          </a:xfrm>
        </p:spPr>
        <p:txBody>
          <a:bodyPr/>
          <a:lstStyle/>
          <a:p>
            <a:r>
              <a:rPr lang="en-US" dirty="0"/>
              <a:t>The table below represents the salary scale obtained from employment in this occupation. </a:t>
            </a:r>
          </a:p>
          <a:p>
            <a:endParaRPr lang="en-US" dirty="0"/>
          </a:p>
        </p:txBody>
      </p:sp>
      <p:pic>
        <p:nvPicPr>
          <p:cNvPr id="4" name="Picture 3">
            <a:extLst>
              <a:ext uri="{FF2B5EF4-FFF2-40B4-BE49-F238E27FC236}">
                <a16:creationId xmlns:a16="http://schemas.microsoft.com/office/drawing/2014/main" id="{B829F9D8-C714-40C9-980A-0AED9AD2AF85}"/>
              </a:ext>
            </a:extLst>
          </p:cNvPr>
          <p:cNvPicPr>
            <a:picLocks noChangeAspect="1"/>
          </p:cNvPicPr>
          <p:nvPr/>
        </p:nvPicPr>
        <p:blipFill>
          <a:blip r:embed="rId2"/>
          <a:stretch>
            <a:fillRect/>
          </a:stretch>
        </p:blipFill>
        <p:spPr>
          <a:xfrm>
            <a:off x="793750" y="3291235"/>
            <a:ext cx="5994401" cy="2012951"/>
          </a:xfrm>
          <a:prstGeom prst="rect">
            <a:avLst/>
          </a:prstGeom>
        </p:spPr>
      </p:pic>
      <p:pic>
        <p:nvPicPr>
          <p:cNvPr id="6" name="Picture 5">
            <a:extLst>
              <a:ext uri="{FF2B5EF4-FFF2-40B4-BE49-F238E27FC236}">
                <a16:creationId xmlns:a16="http://schemas.microsoft.com/office/drawing/2014/main" id="{1C313374-7286-44AD-AEC3-2C9131132EB9}"/>
              </a:ext>
            </a:extLst>
          </p:cNvPr>
          <p:cNvPicPr>
            <a:picLocks noChangeAspect="1"/>
          </p:cNvPicPr>
          <p:nvPr/>
        </p:nvPicPr>
        <p:blipFill>
          <a:blip r:embed="rId3"/>
          <a:stretch>
            <a:fillRect/>
          </a:stretch>
        </p:blipFill>
        <p:spPr>
          <a:xfrm>
            <a:off x="6953250" y="3429000"/>
            <a:ext cx="1631950" cy="2093565"/>
          </a:xfrm>
          <a:prstGeom prst="rect">
            <a:avLst/>
          </a:prstGeom>
        </p:spPr>
      </p:pic>
    </p:spTree>
    <p:extLst>
      <p:ext uri="{BB962C8B-B14F-4D97-AF65-F5344CB8AC3E}">
        <p14:creationId xmlns:p14="http://schemas.microsoft.com/office/powerpoint/2010/main" val="1777377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9FAB267F-80F4-504E-9903-0B243B396A8D}"/>
              </a:ext>
            </a:extLst>
          </p:cNvPr>
          <p:cNvGrpSpPr>
            <a:grpSpLocks noGrp="1" noUngrp="1" noRot="1" noChangeAspect="1" noMove="1" noResize="1"/>
          </p:cNvGrpSpPr>
          <p:nvPr/>
        </p:nvGrpSpPr>
        <p:grpSpPr bwMode="auto">
          <a:xfrm>
            <a:off x="0" y="857250"/>
            <a:ext cx="9144000" cy="5143500"/>
            <a:chOff x="0" y="0"/>
            <a:chExt cx="12192000" cy="6858000"/>
          </a:xfrm>
        </p:grpSpPr>
        <p:sp useBgFill="1">
          <p:nvSpPr>
            <p:cNvPr id="10" name="Rectangle 9">
              <a:extLst>
                <a:ext uri="{FF2B5EF4-FFF2-40B4-BE49-F238E27FC236}">
                  <a16:creationId xmlns:a16="http://schemas.microsoft.com/office/drawing/2014/main" id="{810B5B84-2981-4BAE-930E-26E49E4FA992}"/>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350">
                <a:solidFill>
                  <a:prstClr val="white"/>
                </a:solidFill>
                <a:latin typeface="Garamond" panose="02020404030301010803"/>
              </a:endParaRPr>
            </a:p>
          </p:txBody>
        </p:sp>
        <p:grpSp>
          <p:nvGrpSpPr>
            <p:cNvPr id="15369" name="Group 10">
              <a:extLst>
                <a:ext uri="{FF2B5EF4-FFF2-40B4-BE49-F238E27FC236}">
                  <a16:creationId xmlns:a16="http://schemas.microsoft.com/office/drawing/2014/main" id="{6BEC0FD3-A6D0-BD40-8F08-069968BAE5CB}"/>
                </a:ext>
              </a:extLst>
            </p:cNvPr>
            <p:cNvGrpSpPr>
              <a:grpSpLocks/>
            </p:cNvGrpSpPr>
            <p:nvPr/>
          </p:nvGrpSpPr>
          <p:grpSpPr bwMode="auto">
            <a:xfrm>
              <a:off x="0" y="0"/>
              <a:ext cx="12188825" cy="6856215"/>
              <a:chOff x="0" y="0"/>
              <a:chExt cx="12188825" cy="6856215"/>
            </a:xfrm>
          </p:grpSpPr>
          <p:pic>
            <p:nvPicPr>
              <p:cNvPr id="15370" name="Picture 11">
                <a:extLst>
                  <a:ext uri="{FF2B5EF4-FFF2-40B4-BE49-F238E27FC236}">
                    <a16:creationId xmlns:a16="http://schemas.microsoft.com/office/drawing/2014/main" id="{94587387-0C43-F04B-A9E6-0C3B1FF4B7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96CE5CC-9673-442A-B737-1F339217A676}"/>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374" name="Picture 13">
                <a:extLst>
                  <a:ext uri="{FF2B5EF4-FFF2-40B4-BE49-F238E27FC236}">
                    <a16:creationId xmlns:a16="http://schemas.microsoft.com/office/drawing/2014/main" id="{1D446D06-FBAE-9F44-BF4B-02EE58B0068D}"/>
                  </a:ext>
                </a:extLst>
              </p:cNvPr>
              <p:cNvPicPr>
                <a:picLocks noChangeAspect="1"/>
              </p:cNvPicPr>
              <p:nvPr/>
            </p:nvPicPr>
            <p:blipFill>
              <a:blip r:embed="rId3">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4">
                <a:extLst>
                  <a:ext uri="{FF2B5EF4-FFF2-40B4-BE49-F238E27FC236}">
                    <a16:creationId xmlns:a16="http://schemas.microsoft.com/office/drawing/2014/main" id="{316FABAB-D0D7-E144-AD15-C4B87B4BBC8F}"/>
                  </a:ext>
                </a:extLst>
              </p:cNvPr>
              <p:cNvPicPr>
                <a:picLocks noChangeAspect="1"/>
              </p:cNvPicPr>
              <p:nvPr/>
            </p:nvPicPr>
            <p:blipFill>
              <a:blip r:embed="rId3">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3" name="Title 1">
            <a:extLst>
              <a:ext uri="{FF2B5EF4-FFF2-40B4-BE49-F238E27FC236}">
                <a16:creationId xmlns:a16="http://schemas.microsoft.com/office/drawing/2014/main" id="{054DCA35-FAAF-494E-BC1A-4F183E318D00}"/>
              </a:ext>
            </a:extLst>
          </p:cNvPr>
          <p:cNvSpPr>
            <a:spLocks noGrp="1"/>
          </p:cNvSpPr>
          <p:nvPr>
            <p:ph type="ctrTitle"/>
          </p:nvPr>
        </p:nvSpPr>
        <p:spPr>
          <a:xfrm>
            <a:off x="4914901" y="1638300"/>
            <a:ext cx="3403997" cy="1758554"/>
          </a:xfrm>
        </p:spPr>
        <p:txBody>
          <a:bodyPr/>
          <a:lstStyle/>
          <a:p>
            <a:pPr eaLnBrk="1" hangingPunct="1">
              <a:lnSpc>
                <a:spcPct val="90000"/>
              </a:lnSpc>
            </a:pPr>
            <a:r>
              <a:rPr lang="en-US" altLang="en-US" sz="2250" b="1" dirty="0">
                <a:ln>
                  <a:noFill/>
                </a:ln>
              </a:rPr>
              <a:t>Master of Business Administration emphasis</a:t>
            </a:r>
            <a:br>
              <a:rPr lang="en-US" altLang="en-US" sz="2250" b="1" dirty="0">
                <a:ln>
                  <a:noFill/>
                </a:ln>
              </a:rPr>
            </a:br>
            <a:r>
              <a:rPr lang="en-US" altLang="en-US" sz="2250" b="1" dirty="0">
                <a:ln>
                  <a:noFill/>
                </a:ln>
              </a:rPr>
              <a:t> in</a:t>
            </a:r>
            <a:br>
              <a:rPr lang="en-US" altLang="en-US" sz="2250" b="1" dirty="0">
                <a:ln>
                  <a:noFill/>
                </a:ln>
              </a:rPr>
            </a:br>
            <a:r>
              <a:rPr lang="en-US" altLang="en-US" sz="975" b="1" dirty="0">
                <a:ln>
                  <a:noFill/>
                </a:ln>
              </a:rPr>
              <a:t>Gaming and Casino Management</a:t>
            </a:r>
            <a:br>
              <a:rPr lang="en-US" altLang="en-US" sz="975" b="1" dirty="0">
                <a:ln>
                  <a:noFill/>
                </a:ln>
              </a:rPr>
            </a:br>
            <a:r>
              <a:rPr lang="en-US" altLang="en-US" sz="975" b="1" dirty="0">
                <a:ln>
                  <a:noFill/>
                </a:ln>
              </a:rPr>
              <a:t>Hospitality Management</a:t>
            </a:r>
            <a:br>
              <a:rPr lang="en-US" altLang="en-US" sz="975" b="1" dirty="0">
                <a:ln>
                  <a:noFill/>
                </a:ln>
              </a:rPr>
            </a:br>
            <a:r>
              <a:rPr lang="en-US" altLang="en-US" sz="975" b="1" dirty="0">
                <a:ln>
                  <a:noFill/>
                </a:ln>
              </a:rPr>
              <a:t>Business Analytics</a:t>
            </a:r>
          </a:p>
        </p:txBody>
      </p:sp>
      <p:sp>
        <p:nvSpPr>
          <p:cNvPr id="15364" name="Subtitle 2">
            <a:extLst>
              <a:ext uri="{FF2B5EF4-FFF2-40B4-BE49-F238E27FC236}">
                <a16:creationId xmlns:a16="http://schemas.microsoft.com/office/drawing/2014/main" id="{143EFC05-6A27-AA4D-8523-1F5931FC438E}"/>
              </a:ext>
            </a:extLst>
          </p:cNvPr>
          <p:cNvSpPr>
            <a:spLocks noGrp="1"/>
          </p:cNvSpPr>
          <p:nvPr>
            <p:ph type="subTitle" idx="1"/>
          </p:nvPr>
        </p:nvSpPr>
        <p:spPr>
          <a:xfrm>
            <a:off x="4933951" y="3600451"/>
            <a:ext cx="3384947" cy="1450181"/>
          </a:xfrm>
        </p:spPr>
        <p:txBody>
          <a:bodyPr/>
          <a:lstStyle/>
          <a:p>
            <a:pPr eaLnBrk="1" hangingPunct="1"/>
            <a:r>
              <a:rPr lang="en-US" altLang="en-US" dirty="0"/>
              <a:t>The University of Arkansas-Pine Bluff</a:t>
            </a:r>
          </a:p>
        </p:txBody>
      </p:sp>
      <p:sp>
        <p:nvSpPr>
          <p:cNvPr id="17" name="Rectangle 16">
            <a:extLst>
              <a:ext uri="{FF2B5EF4-FFF2-40B4-BE49-F238E27FC236}">
                <a16:creationId xmlns:a16="http://schemas.microsoft.com/office/drawing/2014/main" id="{4CB3EA36-32FA-45B8-9C8E-B9F3520EE418}"/>
              </a:ext>
            </a:extLst>
          </p:cNvPr>
          <p:cNvSpPr>
            <a:spLocks noGrp="1" noRot="1" noChangeAspect="1" noMove="1" noResize="1" noEditPoints="1" noAdjustHandles="1" noChangeArrowheads="1" noChangeShapeType="1" noTextEdit="1"/>
          </p:cNvSpPr>
          <p:nvPr/>
        </p:nvSpPr>
        <p:spPr>
          <a:xfrm>
            <a:off x="819150" y="1676400"/>
            <a:ext cx="3732610" cy="338613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350">
              <a:solidFill>
                <a:prstClr val="white"/>
              </a:solidFill>
              <a:latin typeface="Garamond" panose="02020404030301010803"/>
            </a:endParaRPr>
          </a:p>
        </p:txBody>
      </p:sp>
      <p:pic>
        <p:nvPicPr>
          <p:cNvPr id="15366" name="Picture 3">
            <a:extLst>
              <a:ext uri="{FF2B5EF4-FFF2-40B4-BE49-F238E27FC236}">
                <a16:creationId xmlns:a16="http://schemas.microsoft.com/office/drawing/2014/main" id="{B96DBE17-421E-A24D-9ECA-995D33BC893A}"/>
              </a:ext>
            </a:extLst>
          </p:cNvPr>
          <p:cNvPicPr>
            <a:picLocks noChangeAspect="1"/>
          </p:cNvPicPr>
          <p:nvPr/>
        </p:nvPicPr>
        <p:blipFill>
          <a:blip r:embed="rId4">
            <a:extLst>
              <a:ext uri="{28A0092B-C50C-407E-A947-70E740481C1C}">
                <a14:useLocalDpi xmlns:a14="http://schemas.microsoft.com/office/drawing/2010/main" val="0"/>
              </a:ext>
            </a:extLst>
          </a:blip>
          <a:srcRect t="11270" r="2" b="2"/>
          <a:stretch>
            <a:fillRect/>
          </a:stretch>
        </p:blipFill>
        <p:spPr bwMode="auto">
          <a:xfrm>
            <a:off x="1059657" y="1914525"/>
            <a:ext cx="3261122" cy="28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62DC478F-1B0E-4A8A-B3B9-460AB0A0F17B}"/>
              </a:ext>
            </a:extLst>
          </p:cNvPr>
          <p:cNvCxnSpPr>
            <a:cxnSpLocks noGrp="1" noRot="1" noChangeAspect="1" noMove="1" noResize="1" noEditPoints="1" noAdjustHandles="1" noChangeArrowheads="1" noChangeShapeType="1"/>
          </p:cNvCxnSpPr>
          <p:nvPr/>
        </p:nvCxnSpPr>
        <p:spPr>
          <a:xfrm>
            <a:off x="4914900" y="3499247"/>
            <a:ext cx="33909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99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371600"/>
          </a:xfrm>
        </p:spPr>
        <p:txBody>
          <a:bodyPr>
            <a:noAutofit/>
          </a:bodyPr>
          <a:lstStyle/>
          <a:p>
            <a:r>
              <a:rPr lang="en-US" sz="4400" dirty="0" smtClean="0"/>
              <a:t>Athletic Fees Per SSCH</a:t>
            </a:r>
          </a:p>
        </p:txBody>
      </p:sp>
      <p:sp>
        <p:nvSpPr>
          <p:cNvPr id="4099" name="Rectangle 3"/>
          <p:cNvSpPr>
            <a:spLocks noGrp="1" noChangeArrowheads="1"/>
          </p:cNvSpPr>
          <p:nvPr>
            <p:ph sz="half" idx="10"/>
          </p:nvPr>
        </p:nvSpPr>
        <p:spPr/>
        <p:txBody>
          <a:bodyPr/>
          <a:lstStyle/>
          <a:p>
            <a:pPr>
              <a:lnSpc>
                <a:spcPct val="80000"/>
              </a:lnSpc>
              <a:buFont typeface="Wingdings" pitchFamily="2" charset="2"/>
              <a:buNone/>
            </a:pPr>
            <a:r>
              <a:rPr lang="en-US" sz="1600" smtClean="0"/>
              <a:t>	</a:t>
            </a:r>
          </a:p>
        </p:txBody>
      </p:sp>
      <p:sp>
        <p:nvSpPr>
          <p:cNvPr id="4100" name="Rectangle 4"/>
          <p:cNvSpPr>
            <a:spLocks noChangeArrowheads="1"/>
          </p:cNvSpPr>
          <p:nvPr/>
        </p:nvSpPr>
        <p:spPr bwMode="auto">
          <a:xfrm>
            <a:off x="1371600" y="1447800"/>
            <a:ext cx="7391400" cy="533400"/>
          </a:xfrm>
          <a:prstGeom prst="rect">
            <a:avLst/>
          </a:prstGeom>
          <a:noFill/>
          <a:ln w="9525">
            <a:noFill/>
            <a:miter lim="800000"/>
            <a:headEnd/>
            <a:tailEnd/>
          </a:ln>
        </p:spPr>
        <p:txBody>
          <a:bodyPr/>
          <a:lstStyle/>
          <a:p>
            <a:pPr marL="0" marR="0" lvl="0" indent="0" algn="l" defTabSz="914400" rtl="0" eaLnBrk="1" fontAlgn="auto" latinLnBrk="0" hangingPunct="1">
              <a:lnSpc>
                <a:spcPct val="90000"/>
              </a:lnSpc>
              <a:spcBef>
                <a:spcPct val="20000"/>
              </a:spcBef>
              <a:spcAft>
                <a:spcPts val="0"/>
              </a:spcAft>
              <a:buClr>
                <a:prstClr val="black"/>
              </a:buClr>
              <a:buSzPct val="70000"/>
              <a:buFont typeface="Wingdings" pitchFamily="2" charset="2"/>
              <a:buNone/>
              <a:tabLst/>
              <a:defRPr/>
            </a:pPr>
            <a:endParaRPr kumimoji="0" lang="en-US" sz="2000" b="1" i="0" u="none" strike="noStrike" kern="1200" cap="none" spc="0" normalizeH="0" baseline="0" noProof="0">
              <a:ln>
                <a:noFill/>
              </a:ln>
              <a:solidFill>
                <a:srgbClr val="1F497D"/>
              </a:solidFill>
              <a:effectLst/>
              <a:uLnTx/>
              <a:uFillTx/>
              <a:latin typeface="Times New Roman"/>
              <a:ea typeface="+mn-ea"/>
              <a:cs typeface="+mn-cs"/>
            </a:endParaRPr>
          </a:p>
        </p:txBody>
      </p:sp>
      <p:graphicFrame>
        <p:nvGraphicFramePr>
          <p:cNvPr id="7" name="Table 6"/>
          <p:cNvGraphicFramePr>
            <a:graphicFrameLocks noGrp="1"/>
          </p:cNvGraphicFramePr>
          <p:nvPr>
            <p:extLst/>
          </p:nvPr>
        </p:nvGraphicFramePr>
        <p:xfrm>
          <a:off x="457200" y="1371918"/>
          <a:ext cx="8148918" cy="5449824"/>
        </p:xfrm>
        <a:graphic>
          <a:graphicData uri="http://schemas.openxmlformats.org/drawingml/2006/table">
            <a:tbl>
              <a:tblPr/>
              <a:tblGrid>
                <a:gridCol w="2642891">
                  <a:extLst>
                    <a:ext uri="{9D8B030D-6E8A-4147-A177-3AD203B41FA5}">
                      <a16:colId xmlns:a16="http://schemas.microsoft.com/office/drawing/2014/main" val="20000"/>
                    </a:ext>
                  </a:extLst>
                </a:gridCol>
                <a:gridCol w="2753012">
                  <a:extLst>
                    <a:ext uri="{9D8B030D-6E8A-4147-A177-3AD203B41FA5}">
                      <a16:colId xmlns:a16="http://schemas.microsoft.com/office/drawing/2014/main" val="20001"/>
                    </a:ext>
                  </a:extLst>
                </a:gridCol>
                <a:gridCol w="2753015">
                  <a:extLst>
                    <a:ext uri="{9D8B030D-6E8A-4147-A177-3AD203B41FA5}">
                      <a16:colId xmlns:a16="http://schemas.microsoft.com/office/drawing/2014/main" val="20002"/>
                    </a:ext>
                  </a:extLst>
                </a:gridCol>
              </a:tblGrid>
              <a:tr h="97462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Institution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1" i="0" u="none" strike="noStrike" kern="1200" cap="none" normalizeH="0" baseline="0" dirty="0" smtClean="0">
                          <a:ln>
                            <a:noFill/>
                          </a:ln>
                          <a:solidFill>
                            <a:schemeClr val="tx1"/>
                          </a:solidFill>
                          <a:effectLst/>
                          <a:latin typeface="+mn-lt"/>
                          <a:ea typeface="+mn-ea"/>
                          <a:cs typeface="+mn-cs"/>
                        </a:rPr>
                        <a:t>2020-21 Athletic Fee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1"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j-lt"/>
                        </a:rPr>
                        <a:t>2021-22 Athletic Fee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ASUJ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$19.00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$19.00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rgbClr val="C00000"/>
                          </a:solidFill>
                          <a:effectLst/>
                          <a:latin typeface="+mj-lt"/>
                          <a:ea typeface="+mn-ea"/>
                          <a:cs typeface="+mn-cs"/>
                        </a:rPr>
                        <a:t>$20.60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HSU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kern="1200" cap="none" normalizeH="0" baseline="0" dirty="0" smtClean="0">
                          <a:ln>
                            <a:noFill/>
                          </a:ln>
                          <a:solidFill>
                            <a:schemeClr val="tx1"/>
                          </a:solidFill>
                          <a:effectLst/>
                          <a:latin typeface="+mj-lt"/>
                          <a:ea typeface="+mn-ea"/>
                          <a:cs typeface="+mn-cs"/>
                        </a:rPr>
                        <a:t>19.75</a:t>
                      </a:r>
                      <a:endParaRPr kumimoji="0" lang="en-US" sz="20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rgbClr val="C00000"/>
                          </a:solidFill>
                          <a:effectLst/>
                          <a:latin typeface="+mj-lt"/>
                        </a:rPr>
                        <a:t>$21.00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SAUM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j-lt"/>
                          <a:ea typeface="+mn-ea"/>
                          <a:cs typeface="+mn-cs"/>
                        </a:rPr>
                        <a:t>$19.00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j-lt"/>
                          <a:ea typeface="+mn-ea"/>
                          <a:cs typeface="+mn-cs"/>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7833662"/>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j-lt"/>
                          <a:ea typeface="+mn-ea"/>
                          <a:cs typeface="+mn-cs"/>
                        </a:rPr>
                        <a:t>$18.00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3501766"/>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UALR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kern="1200" cap="none" normalizeH="0" baseline="0" dirty="0" smtClean="0">
                          <a:ln>
                            <a:noFill/>
                          </a:ln>
                          <a:solidFill>
                            <a:schemeClr val="tx1"/>
                          </a:solidFill>
                          <a:effectLst/>
                          <a:latin typeface="+mj-lt"/>
                          <a:ea typeface="+mn-ea"/>
                          <a:cs typeface="+mn-cs"/>
                        </a:rPr>
                        <a:t>22.00</a:t>
                      </a:r>
                      <a:endParaRPr kumimoji="0" lang="en-US" sz="20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j-lt"/>
                          <a:ea typeface="+mn-ea"/>
                          <a:cs typeface="+mn-cs"/>
                        </a:rPr>
                        <a:t>$22.00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3402629"/>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j-lt"/>
                          <a:ea typeface="+mn-ea"/>
                          <a:cs typeface="+mn-cs"/>
                        </a:rPr>
                        <a:t>$18.00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1368350"/>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kern="1200" cap="none" normalizeH="0" baseline="0" dirty="0" smtClean="0">
                          <a:ln>
                            <a:noFill/>
                          </a:ln>
                          <a:solidFill>
                            <a:schemeClr val="tx1"/>
                          </a:solidFill>
                          <a:effectLst/>
                          <a:latin typeface="+mj-lt"/>
                          <a:ea typeface="+mn-ea"/>
                          <a:cs typeface="+mn-cs"/>
                        </a:rPr>
                        <a:t>22</a:t>
                      </a:r>
                      <a:r>
                        <a:rPr kumimoji="0" lang="en-US" sz="2000" b="1" i="0" u="none" strike="noStrike" cap="none" normalizeH="0" baseline="0" dirty="0" smtClean="0">
                          <a:ln>
                            <a:noFill/>
                          </a:ln>
                          <a:solidFill>
                            <a:schemeClr val="tx1"/>
                          </a:solidFill>
                          <a:effectLst/>
                          <a:latin typeface="+mj-lt"/>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j-lt"/>
                          <a:ea typeface="+mn-ea"/>
                          <a:cs typeface="+mn-cs"/>
                        </a:rPr>
                        <a:t>$22.00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9617443"/>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kern="1200" cap="none" normalizeH="0" baseline="0" dirty="0" smtClean="0">
                          <a:ln>
                            <a:noFill/>
                          </a:ln>
                          <a:solidFill>
                            <a:schemeClr val="tx1"/>
                          </a:solidFill>
                          <a:effectLst/>
                          <a:latin typeface="+mj-lt"/>
                          <a:ea typeface="+mn-ea"/>
                          <a:cs typeface="+mn-cs"/>
                        </a:rPr>
                        <a:t>19</a:t>
                      </a:r>
                      <a:r>
                        <a:rPr kumimoji="0" lang="en-US" sz="2000" b="1" i="0" u="none" strike="noStrike" cap="none" normalizeH="0" baseline="0" dirty="0" smtClean="0">
                          <a:ln>
                            <a:noFill/>
                          </a:ln>
                          <a:solidFill>
                            <a:schemeClr val="tx1"/>
                          </a:solidFill>
                          <a:effectLst/>
                          <a:latin typeface="+mj-lt"/>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rgbClr val="C00000"/>
                          </a:solidFill>
                          <a:effectLst/>
                          <a:latin typeface="+mj-lt"/>
                          <a:ea typeface="+mn-ea"/>
                          <a:cs typeface="+mn-cs"/>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0560588"/>
                  </a:ext>
                </a:extLst>
              </a:tr>
              <a:tr h="35391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SAUT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rgbClr val="C00000"/>
                          </a:solidFill>
                          <a:effectLst/>
                          <a:latin typeface="+mj-lt"/>
                          <a:ea typeface="+mn-ea"/>
                          <a:cs typeface="+mn-cs"/>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8898577"/>
                  </a:ext>
                </a:extLst>
              </a:tr>
            </a:tbl>
          </a:graphicData>
        </a:graphic>
      </p:graphicFrame>
    </p:spTree>
    <p:extLst>
      <p:ext uri="{BB962C8B-B14F-4D97-AF65-F5344CB8AC3E}">
        <p14:creationId xmlns:p14="http://schemas.microsoft.com/office/powerpoint/2010/main" val="208023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D68BD1E-A708-D148-82A7-A7285AB07C80}"/>
              </a:ext>
            </a:extLst>
          </p:cNvPr>
          <p:cNvSpPr>
            <a:spLocks noGrp="1"/>
          </p:cNvSpPr>
          <p:nvPr>
            <p:ph type="title"/>
          </p:nvPr>
        </p:nvSpPr>
        <p:spPr/>
        <p:txBody>
          <a:bodyPr/>
          <a:lstStyle/>
          <a:p>
            <a:pPr eaLnBrk="1" hangingPunct="1"/>
            <a:r>
              <a:rPr lang="en-US" altLang="en-US">
                <a:ln>
                  <a:noFill/>
                </a:ln>
              </a:rPr>
              <a:t>Workforce Analysis</a:t>
            </a:r>
          </a:p>
        </p:txBody>
      </p:sp>
      <p:pic>
        <p:nvPicPr>
          <p:cNvPr id="16387" name="Picture 5">
            <a:extLst>
              <a:ext uri="{FF2B5EF4-FFF2-40B4-BE49-F238E27FC236}">
                <a16:creationId xmlns:a16="http://schemas.microsoft.com/office/drawing/2014/main" id="{D523CBF9-1B32-2741-9590-6AB40754E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1787" y="3674269"/>
            <a:ext cx="1824038" cy="182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0" name="Content Placeholder 139">
            <a:extLst>
              <a:ext uri="{FF2B5EF4-FFF2-40B4-BE49-F238E27FC236}">
                <a16:creationId xmlns:a16="http://schemas.microsoft.com/office/drawing/2014/main" id="{54B1ACCC-6113-4442-B599-DC8FCEF8B9B9}"/>
              </a:ext>
            </a:extLst>
          </p:cNvPr>
          <p:cNvGraphicFramePr>
            <a:graphicFrameLocks noGrp="1"/>
          </p:cNvGraphicFramePr>
          <p:nvPr>
            <p:ph idx="1"/>
          </p:nvPr>
        </p:nvGraphicFramePr>
        <p:xfrm>
          <a:off x="971551" y="2763441"/>
          <a:ext cx="5632847" cy="2845595"/>
        </p:xfrm>
        <a:graphic>
          <a:graphicData uri="http://schemas.openxmlformats.org/drawingml/2006/table">
            <a:tbl>
              <a:tblPr firstRow="1" firstCol="1" bandRow="1"/>
              <a:tblGrid>
                <a:gridCol w="3269909">
                  <a:extLst>
                    <a:ext uri="{9D8B030D-6E8A-4147-A177-3AD203B41FA5}">
                      <a16:colId xmlns:a16="http://schemas.microsoft.com/office/drawing/2014/main" val="20000"/>
                    </a:ext>
                  </a:extLst>
                </a:gridCol>
                <a:gridCol w="2362938">
                  <a:extLst>
                    <a:ext uri="{9D8B030D-6E8A-4147-A177-3AD203B41FA5}">
                      <a16:colId xmlns:a16="http://schemas.microsoft.com/office/drawing/2014/main" val="20001"/>
                    </a:ext>
                  </a:extLst>
                </a:gridCol>
              </a:tblGrid>
              <a:tr h="277366">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Quick Facts: Summary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Product Manager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366">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2021 Median Pay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$66, 247/per</a:t>
                      </a:r>
                      <a:r>
                        <a:rPr lang="en-US" sz="1100" baseline="0" dirty="0">
                          <a:effectLst/>
                          <a:latin typeface="Times New Roman" panose="02020603050405020304" pitchFamily="18" charset="0"/>
                          <a:ea typeface="Calibri" panose="020F0502020204030204" pitchFamily="34" charset="0"/>
                          <a:cs typeface="Times New Roman" panose="02020603050405020304" pitchFamily="18" charset="0"/>
                        </a:rPr>
                        <a:t> year/$31.85 per hour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366">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Typical Entry-Level Education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Master’s degree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7366">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Work Experience in a Related Occupation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None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7366">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On-the-job Training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None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7366">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Number of Jobs, 2020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150,736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366">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Job Outlook, 2020 - 30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12% Job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4033">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Employment Change, 2020 - 30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Program designed to help professionals create</a:t>
                      </a:r>
                      <a:r>
                        <a:rPr lang="en-US" sz="1100" baseline="0" dirty="0">
                          <a:effectLst/>
                          <a:latin typeface="Times New Roman" panose="02020603050405020304" pitchFamily="18" charset="0"/>
                          <a:ea typeface="Calibri" panose="020F0502020204030204" pitchFamily="34" charset="0"/>
                          <a:cs typeface="Times New Roman" panose="02020603050405020304" pitchFamily="18" charset="0"/>
                        </a:rPr>
                        <a:t> revolutionary, uplifting, and sustainable change in organizations throughout the economy.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2" marR="5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4272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85AF17A-E24A-034B-8DB5-F8CA1F910183}"/>
              </a:ext>
            </a:extLst>
          </p:cNvPr>
          <p:cNvSpPr>
            <a:spLocks noGrp="1"/>
          </p:cNvSpPr>
          <p:nvPr>
            <p:ph type="title"/>
          </p:nvPr>
        </p:nvSpPr>
        <p:spPr/>
        <p:txBody>
          <a:bodyPr/>
          <a:lstStyle/>
          <a:p>
            <a:pPr eaLnBrk="1" hangingPunct="1">
              <a:lnSpc>
                <a:spcPct val="90000"/>
              </a:lnSpc>
            </a:pPr>
            <a:r>
              <a:rPr lang="en-US" altLang="en-US" sz="2400">
                <a:ln>
                  <a:noFill/>
                </a:ln>
              </a:rPr>
              <a:t>Needs Analysis Continued</a:t>
            </a:r>
          </a:p>
        </p:txBody>
      </p:sp>
      <p:sp>
        <p:nvSpPr>
          <p:cNvPr id="3" name="Content Placeholder 2">
            <a:extLst>
              <a:ext uri="{FF2B5EF4-FFF2-40B4-BE49-F238E27FC236}">
                <a16:creationId xmlns:a16="http://schemas.microsoft.com/office/drawing/2014/main" id="{2CFEFCEC-260D-6F48-BB3E-B978578A5C1A}"/>
              </a:ext>
            </a:extLst>
          </p:cNvPr>
          <p:cNvSpPr>
            <a:spLocks noGrp="1"/>
          </p:cNvSpPr>
          <p:nvPr>
            <p:ph sz="half" idx="1"/>
          </p:nvPr>
        </p:nvSpPr>
        <p:spPr/>
        <p:txBody>
          <a:bodyPr rtlCol="0">
            <a:noAutofit/>
          </a:bodyPr>
          <a:lstStyle/>
          <a:p>
            <a:pPr eaLnBrk="1" fontAlgn="auto" hangingPunct="1">
              <a:lnSpc>
                <a:spcPct val="90000"/>
              </a:lnSpc>
              <a:buClr>
                <a:srgbClr val="83992A"/>
              </a:buClr>
              <a:buFont typeface="Arial"/>
              <a:buChar char="•"/>
              <a:defRPr/>
            </a:pPr>
            <a:r>
              <a:rPr lang="en-US" sz="1050" dirty="0"/>
              <a:t>A Master of Business Administration (MBA) degree leads to many career opportunities for individuals who complete this rigorous program. </a:t>
            </a:r>
          </a:p>
          <a:p>
            <a:pPr indent="0">
              <a:spcBef>
                <a:spcPts val="0"/>
              </a:spcBef>
              <a:spcAft>
                <a:spcPts val="0"/>
              </a:spcAft>
              <a:buClr>
                <a:srgbClr val="83992A"/>
              </a:buClr>
              <a:defRPr/>
            </a:pPr>
            <a:r>
              <a:rPr lang="en-US" sz="1050" dirty="0"/>
              <a:t>MBA completers are hired by: </a:t>
            </a:r>
          </a:p>
          <a:p>
            <a:pPr indent="0">
              <a:spcBef>
                <a:spcPts val="0"/>
              </a:spcBef>
              <a:spcAft>
                <a:spcPts val="0"/>
              </a:spcAft>
              <a:buClr>
                <a:srgbClr val="83992A"/>
              </a:buClr>
              <a:defRPr/>
            </a:pPr>
            <a:r>
              <a:rPr lang="en-US" sz="1050" dirty="0"/>
              <a:t>corporations, </a:t>
            </a:r>
          </a:p>
          <a:p>
            <a:pPr indent="0">
              <a:spcBef>
                <a:spcPts val="0"/>
              </a:spcBef>
              <a:spcAft>
                <a:spcPts val="0"/>
              </a:spcAft>
              <a:buClr>
                <a:srgbClr val="83992A"/>
              </a:buClr>
              <a:defRPr/>
            </a:pPr>
            <a:r>
              <a:rPr lang="en-US" sz="1050" dirty="0"/>
              <a:t>Government entities, </a:t>
            </a:r>
          </a:p>
          <a:p>
            <a:pPr indent="0">
              <a:spcBef>
                <a:spcPts val="0"/>
              </a:spcBef>
              <a:spcAft>
                <a:spcPts val="0"/>
              </a:spcAft>
              <a:buClr>
                <a:srgbClr val="83992A"/>
              </a:buClr>
              <a:defRPr/>
            </a:pPr>
            <a:r>
              <a:rPr lang="en-US" sz="1050" dirty="0"/>
              <a:t>non-government entities, </a:t>
            </a:r>
          </a:p>
          <a:p>
            <a:pPr indent="0">
              <a:spcBef>
                <a:spcPts val="0"/>
              </a:spcBef>
              <a:spcAft>
                <a:spcPts val="0"/>
              </a:spcAft>
              <a:buClr>
                <a:srgbClr val="83992A"/>
              </a:buClr>
              <a:defRPr/>
            </a:pPr>
            <a:r>
              <a:rPr lang="en-US" sz="1050" dirty="0"/>
              <a:t>and private businesses such as: </a:t>
            </a:r>
          </a:p>
          <a:p>
            <a:pPr lvl="1" indent="0">
              <a:spcBef>
                <a:spcPts val="0"/>
              </a:spcBef>
              <a:spcAft>
                <a:spcPts val="0"/>
              </a:spcAft>
              <a:buClr>
                <a:srgbClr val="83992A"/>
              </a:buClr>
              <a:defRPr/>
            </a:pPr>
            <a:r>
              <a:rPr lang="en-US" sz="1050" dirty="0"/>
              <a:t>retail, </a:t>
            </a:r>
          </a:p>
          <a:p>
            <a:pPr lvl="1" indent="0">
              <a:spcBef>
                <a:spcPts val="0"/>
              </a:spcBef>
              <a:spcAft>
                <a:spcPts val="0"/>
              </a:spcAft>
              <a:buClr>
                <a:srgbClr val="83992A"/>
              </a:buClr>
              <a:defRPr/>
            </a:pPr>
            <a:r>
              <a:rPr lang="en-US" sz="1050" dirty="0"/>
              <a:t>manufacturing, </a:t>
            </a:r>
          </a:p>
          <a:p>
            <a:pPr lvl="1" indent="0">
              <a:spcBef>
                <a:spcPts val="0"/>
              </a:spcBef>
              <a:spcAft>
                <a:spcPts val="0"/>
              </a:spcAft>
              <a:buClr>
                <a:srgbClr val="83992A"/>
              </a:buClr>
              <a:defRPr/>
            </a:pPr>
            <a:r>
              <a:rPr lang="en-US" sz="1050" dirty="0"/>
              <a:t>educational institutions, </a:t>
            </a:r>
          </a:p>
          <a:p>
            <a:pPr lvl="1" indent="0">
              <a:spcBef>
                <a:spcPts val="0"/>
              </a:spcBef>
              <a:spcAft>
                <a:spcPts val="0"/>
              </a:spcAft>
              <a:buClr>
                <a:srgbClr val="83992A"/>
              </a:buClr>
              <a:defRPr/>
            </a:pPr>
            <a:r>
              <a:rPr lang="en-US" sz="1050" dirty="0"/>
              <a:t>financial institutions, </a:t>
            </a:r>
          </a:p>
          <a:p>
            <a:pPr lvl="1" indent="0">
              <a:spcBef>
                <a:spcPts val="0"/>
              </a:spcBef>
              <a:spcAft>
                <a:spcPts val="0"/>
              </a:spcAft>
              <a:buClr>
                <a:srgbClr val="83992A"/>
              </a:buClr>
              <a:defRPr/>
            </a:pPr>
            <a:r>
              <a:rPr lang="en-US" sz="1050" dirty="0"/>
              <a:t>healthcare institutions, </a:t>
            </a:r>
          </a:p>
          <a:p>
            <a:pPr lvl="1" indent="0">
              <a:spcBef>
                <a:spcPts val="0"/>
              </a:spcBef>
              <a:spcAft>
                <a:spcPts val="0"/>
              </a:spcAft>
              <a:buClr>
                <a:srgbClr val="83992A"/>
              </a:buClr>
              <a:defRPr/>
            </a:pPr>
            <a:r>
              <a:rPr lang="en-US" sz="1050" dirty="0"/>
              <a:t>tourism industry, </a:t>
            </a:r>
          </a:p>
          <a:p>
            <a:pPr lvl="1" indent="0">
              <a:spcBef>
                <a:spcPts val="0"/>
              </a:spcBef>
              <a:spcAft>
                <a:spcPts val="0"/>
              </a:spcAft>
              <a:buClr>
                <a:srgbClr val="83992A"/>
              </a:buClr>
              <a:defRPr/>
            </a:pPr>
            <a:r>
              <a:rPr lang="en-US" sz="1050" dirty="0"/>
              <a:t>consulting firms, </a:t>
            </a:r>
          </a:p>
          <a:p>
            <a:pPr lvl="1" indent="0">
              <a:spcBef>
                <a:spcPts val="0"/>
              </a:spcBef>
              <a:spcAft>
                <a:spcPts val="0"/>
              </a:spcAft>
              <a:buClr>
                <a:srgbClr val="83992A"/>
              </a:buClr>
              <a:defRPr/>
            </a:pPr>
            <a:r>
              <a:rPr lang="en-US" sz="1050" dirty="0"/>
              <a:t>auditing firms,. </a:t>
            </a:r>
          </a:p>
        </p:txBody>
      </p:sp>
      <p:sp>
        <p:nvSpPr>
          <p:cNvPr id="4" name="Content Placeholder 3">
            <a:extLst>
              <a:ext uri="{FF2B5EF4-FFF2-40B4-BE49-F238E27FC236}">
                <a16:creationId xmlns:a16="http://schemas.microsoft.com/office/drawing/2014/main" id="{83A0AA0B-CC2F-6341-91BC-5D4CDF1BE784}"/>
              </a:ext>
            </a:extLst>
          </p:cNvPr>
          <p:cNvSpPr>
            <a:spLocks noGrp="1"/>
          </p:cNvSpPr>
          <p:nvPr>
            <p:ph sz="half" idx="2"/>
          </p:nvPr>
        </p:nvSpPr>
        <p:spPr/>
        <p:txBody>
          <a:bodyPr/>
          <a:lstStyle/>
          <a:p>
            <a:r>
              <a:rPr lang="en-US" dirty="0"/>
              <a:t>What will make this MBA program unique from the other established programs are the areas of specialization in gaming and casino management, hospitality management, and business analytics. </a:t>
            </a:r>
            <a:endParaRPr lang="en-US" dirty="0">
              <a:ea typeface="Calibri" panose="020F0502020204030204" pitchFamily="34" charset="0"/>
              <a:cs typeface="Times New Roman" panose="02020603050405020304" pitchFamily="18" charset="0"/>
            </a:endParaRPr>
          </a:p>
          <a:p>
            <a:endParaRPr lang="en-US" dirty="0"/>
          </a:p>
        </p:txBody>
      </p:sp>
      <p:pic>
        <p:nvPicPr>
          <p:cNvPr id="17412" name="Picture 3">
            <a:extLst>
              <a:ext uri="{FF2B5EF4-FFF2-40B4-BE49-F238E27FC236}">
                <a16:creationId xmlns:a16="http://schemas.microsoft.com/office/drawing/2014/main" id="{3CC66B2B-1F12-FF40-9664-06034AC02499}"/>
              </a:ext>
            </a:extLst>
          </p:cNvPr>
          <p:cNvPicPr>
            <a:picLocks noChangeAspect="1"/>
          </p:cNvPicPr>
          <p:nvPr/>
        </p:nvPicPr>
        <p:blipFill>
          <a:blip r:embed="rId2" cstate="print">
            <a:extLst>
              <a:ext uri="{28A0092B-C50C-407E-A947-70E740481C1C}">
                <a14:useLocalDpi xmlns:a14="http://schemas.microsoft.com/office/drawing/2010/main" val="0"/>
              </a:ext>
            </a:extLst>
          </a:blip>
          <a:srcRect t="465" r="-3" b="-3"/>
          <a:stretch>
            <a:fillRect/>
          </a:stretch>
        </p:blipFill>
        <p:spPr bwMode="auto">
          <a:xfrm>
            <a:off x="773907" y="1352979"/>
            <a:ext cx="1312069" cy="130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835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8FC6-313F-F649-A295-B6817A79D544}"/>
              </a:ext>
            </a:extLst>
          </p:cNvPr>
          <p:cNvSpPr>
            <a:spLocks noGrp="1"/>
          </p:cNvSpPr>
          <p:nvPr>
            <p:ph type="title"/>
          </p:nvPr>
        </p:nvSpPr>
        <p:spPr>
          <a:xfrm>
            <a:off x="971550" y="1594247"/>
            <a:ext cx="7200900" cy="414338"/>
          </a:xfrm>
        </p:spPr>
        <p:txBody>
          <a:bodyPr rtlCol="0">
            <a:normAutofit fontScale="90000"/>
          </a:bodyPr>
          <a:lstStyle/>
          <a:p>
            <a:pPr>
              <a:defRPr/>
            </a:pPr>
            <a:r>
              <a:rPr lang="en-US" dirty="0">
                <a:solidFill>
                  <a:schemeClr val="tx1">
                    <a:lumMod val="85000"/>
                    <a:lumOff val="15000"/>
                  </a:schemeClr>
                </a:solidFill>
              </a:rPr>
              <a:t>Regional, Community and Students Needs</a:t>
            </a:r>
          </a:p>
        </p:txBody>
      </p:sp>
      <p:pic>
        <p:nvPicPr>
          <p:cNvPr id="4" name="Picture 3">
            <a:extLst>
              <a:ext uri="{FF2B5EF4-FFF2-40B4-BE49-F238E27FC236}">
                <a16:creationId xmlns:a16="http://schemas.microsoft.com/office/drawing/2014/main" id="{7E62FC87-6614-499E-BE2B-A41DFA79B9FC}"/>
              </a:ext>
            </a:extLst>
          </p:cNvPr>
          <p:cNvPicPr>
            <a:picLocks noChangeAspect="1"/>
          </p:cNvPicPr>
          <p:nvPr/>
        </p:nvPicPr>
        <p:blipFill rotWithShape="1">
          <a:blip r:embed="rId2"/>
          <a:srcRect l="3958" r="-7" b="-7"/>
          <a:stretch/>
        </p:blipFill>
        <p:spPr>
          <a:xfrm>
            <a:off x="7125891" y="2961085"/>
            <a:ext cx="1510903" cy="2060972"/>
          </a:xfrm>
          <a:prstGeom prst="rect">
            <a:avLst/>
          </a:prstGeom>
          <a:ln w="57150" cmpd="thickThin">
            <a:solidFill>
              <a:schemeClr val="tx1">
                <a:lumMod val="50000"/>
                <a:lumOff val="50000"/>
              </a:schemeClr>
            </a:solidFill>
            <a:miter lim="800000"/>
          </a:ln>
        </p:spPr>
      </p:pic>
      <p:sp>
        <p:nvSpPr>
          <p:cNvPr id="6" name="Content Placeholder 2">
            <a:extLst>
              <a:ext uri="{FF2B5EF4-FFF2-40B4-BE49-F238E27FC236}">
                <a16:creationId xmlns:a16="http://schemas.microsoft.com/office/drawing/2014/main" id="{8CD228C2-8C56-2B4E-8742-CDB2323069E5}"/>
              </a:ext>
            </a:extLst>
          </p:cNvPr>
          <p:cNvSpPr>
            <a:spLocks noGrp="1"/>
          </p:cNvSpPr>
          <p:nvPr>
            <p:ph idx="1"/>
          </p:nvPr>
        </p:nvSpPr>
        <p:spPr>
          <a:xfrm>
            <a:off x="971550" y="2775347"/>
            <a:ext cx="6154341" cy="2743200"/>
          </a:xfrm>
        </p:spPr>
        <p:txBody>
          <a:bodyPr rtlCol="0">
            <a:noAutofit/>
          </a:bodyPr>
          <a:lstStyle/>
          <a:p>
            <a:pPr>
              <a:lnSpc>
                <a:spcPct val="90000"/>
              </a:lnSpc>
            </a:pPr>
            <a:r>
              <a:rPr lang="en-US" sz="1200" i="1" u="sng" dirty="0"/>
              <a:t>Regional:</a:t>
            </a:r>
            <a:r>
              <a:rPr lang="en-US" sz="1200" dirty="0"/>
              <a:t>  </a:t>
            </a:r>
            <a:r>
              <a:rPr lang="en-US" sz="1200" b="1" dirty="0"/>
              <a:t>What will make this program unique from the other established programs, is that not only is it face to face, but it specifically designed to address the needs of minority, marginalized and low-resource students in Southeast Arkansas. This will address the need to diversify the overall business workforce. This program will also assist the Saracen Casino Resort as it recruits highly qualified employees</a:t>
            </a:r>
          </a:p>
          <a:p>
            <a:pPr>
              <a:lnSpc>
                <a:spcPct val="90000"/>
              </a:lnSpc>
            </a:pPr>
            <a:r>
              <a:rPr lang="en-US" sz="1200" i="1" u="sng" dirty="0"/>
              <a:t>Community:</a:t>
            </a:r>
            <a:r>
              <a:rPr lang="en-US" sz="1200" dirty="0"/>
              <a:t> This program will not only enrich academic understanding, expand vocational rehabilitation capacity and position candidates for counseling and managerial responsibility and extended community or civic impact. </a:t>
            </a:r>
          </a:p>
          <a:p>
            <a:pPr>
              <a:lnSpc>
                <a:spcPct val="90000"/>
              </a:lnSpc>
              <a:defRPr/>
            </a:pPr>
            <a:r>
              <a:rPr lang="en-US" sz="1200" i="1" u="sng" dirty="0">
                <a:ea typeface="Gulim" panose="020B0600000101010101" pitchFamily="34" charset="-127"/>
              </a:rPr>
              <a:t>Students:</a:t>
            </a:r>
            <a:r>
              <a:rPr lang="en-US" sz="1200" dirty="0">
                <a:ea typeface="Gulim" panose="020B0600000101010101" pitchFamily="34" charset="-127"/>
              </a:rPr>
              <a:t>  </a:t>
            </a:r>
            <a:r>
              <a:rPr lang="en-US" sz="1200" dirty="0"/>
              <a:t>We believe that the economic growth could be enhanced, albeit in a small way, by the realization of UAPB’s MBA program which will bring new faculty and students to the area. Additionally, it is hoped that enterprising MBA graduates will also recognize the growth potential in service industries such as restaurant and entertainment, as well as retail and accommodations that will follow as Pine Bluff’s economy begins to bounce back. </a:t>
            </a:r>
            <a:endParaRPr lang="en-US" sz="900" dirty="0"/>
          </a:p>
          <a:p>
            <a:pPr marL="0" indent="0">
              <a:lnSpc>
                <a:spcPct val="90000"/>
              </a:lnSpc>
              <a:buNone/>
              <a:defRPr/>
            </a:pPr>
            <a:endParaRPr lang="en-US" sz="1350" dirty="0">
              <a:latin typeface="+mj-lt"/>
              <a:ea typeface="Gulim" panose="020B0600000101010101" pitchFamily="34" charset="-127"/>
            </a:endParaRPr>
          </a:p>
        </p:txBody>
      </p:sp>
    </p:spTree>
    <p:extLst>
      <p:ext uri="{BB962C8B-B14F-4D97-AF65-F5344CB8AC3E}">
        <p14:creationId xmlns:p14="http://schemas.microsoft.com/office/powerpoint/2010/main" val="3491332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2594BA2-4DC9-A94A-A1C4-97FAFD71A2D4}"/>
              </a:ext>
            </a:extLst>
          </p:cNvPr>
          <p:cNvSpPr>
            <a:spLocks noGrp="1"/>
          </p:cNvSpPr>
          <p:nvPr>
            <p:ph type="title"/>
          </p:nvPr>
        </p:nvSpPr>
        <p:spPr/>
        <p:txBody>
          <a:bodyPr/>
          <a:lstStyle/>
          <a:p>
            <a:pPr eaLnBrk="1" hangingPunct="1"/>
            <a:r>
              <a:rPr lang="en-US" altLang="en-US">
                <a:ln>
                  <a:noFill/>
                </a:ln>
              </a:rPr>
              <a:t>Compatibility with Institutional Needs</a:t>
            </a:r>
          </a:p>
        </p:txBody>
      </p:sp>
      <p:sp>
        <p:nvSpPr>
          <p:cNvPr id="3" name="Content Placeholder 2">
            <a:extLst>
              <a:ext uri="{FF2B5EF4-FFF2-40B4-BE49-F238E27FC236}">
                <a16:creationId xmlns:a16="http://schemas.microsoft.com/office/drawing/2014/main" id="{65FB2A21-600D-464E-AC00-F0D1E13C6ACD}"/>
              </a:ext>
            </a:extLst>
          </p:cNvPr>
          <p:cNvSpPr>
            <a:spLocks noGrp="1"/>
          </p:cNvSpPr>
          <p:nvPr>
            <p:ph idx="1"/>
          </p:nvPr>
        </p:nvSpPr>
        <p:spPr>
          <a:xfrm>
            <a:off x="603647" y="2775348"/>
            <a:ext cx="5257800" cy="2596753"/>
          </a:xfrm>
        </p:spPr>
        <p:txBody>
          <a:bodyPr rtlCol="0">
            <a:normAutofit/>
          </a:bodyPr>
          <a:lstStyle/>
          <a:p>
            <a:pPr eaLnBrk="1" fontAlgn="auto" hangingPunct="1">
              <a:lnSpc>
                <a:spcPct val="90000"/>
              </a:lnSpc>
              <a:buFont typeface="Arial"/>
              <a:buChar char="•"/>
              <a:defRPr/>
            </a:pPr>
            <a:r>
              <a:rPr lang="en-US" sz="1200" i="1" u="sng" dirty="0"/>
              <a:t>UAPB Mission </a:t>
            </a:r>
            <a:r>
              <a:rPr lang="en-US" sz="1200" dirty="0"/>
              <a:t>is to promote and sustain excellent academic programs that integrate quality instruction, research and student learning experiences responsive to the needs of a racially, culturally, and economically diverse student population. Graduates with a M.B.A. in Gaming and Casino Management; Hospitality Management; and Business Analytics degree program will be highly qualified candidates for high level administrative positions in government, non-government and private organizations, plus many more. </a:t>
            </a:r>
          </a:p>
          <a:p>
            <a:pPr>
              <a:lnSpc>
                <a:spcPct val="90000"/>
              </a:lnSpc>
            </a:pPr>
            <a:r>
              <a:rPr lang="en-US" sz="1200" i="1" u="sng" dirty="0"/>
              <a:t>Institutional Needs: </a:t>
            </a:r>
            <a:r>
              <a:rPr lang="en-US" sz="1200" b="1" dirty="0"/>
              <a:t>UAPB is in a growth pattern as it relates to its graduate program offering.  Over the last two years, the number of graduate students have grown by 38%. Over the last four years, the number of graduate students have grown by 50% (from 86 to 172). This will be the first graduate program in the School of Business and Management.</a:t>
            </a:r>
          </a:p>
          <a:p>
            <a:pPr eaLnBrk="1" fontAlgn="auto" hangingPunct="1">
              <a:lnSpc>
                <a:spcPct val="90000"/>
              </a:lnSpc>
              <a:buFont typeface="Arial"/>
              <a:buChar char="•"/>
              <a:defRPr/>
            </a:pPr>
            <a:endParaRPr lang="en-US" sz="1200" dirty="0">
              <a:latin typeface="+mj-lt"/>
            </a:endParaRPr>
          </a:p>
        </p:txBody>
      </p:sp>
      <p:pic>
        <p:nvPicPr>
          <p:cNvPr id="4" name="Picture 3">
            <a:extLst>
              <a:ext uri="{FF2B5EF4-FFF2-40B4-BE49-F238E27FC236}">
                <a16:creationId xmlns:a16="http://schemas.microsoft.com/office/drawing/2014/main" id="{48EA6B02-34AA-4B20-B67D-1D11F6CAF6AE}"/>
              </a:ext>
            </a:extLst>
          </p:cNvPr>
          <p:cNvPicPr>
            <a:picLocks noChangeAspect="1"/>
          </p:cNvPicPr>
          <p:nvPr/>
        </p:nvPicPr>
        <p:blipFill rotWithShape="1">
          <a:blip r:embed="rId2"/>
          <a:srcRect t="2386" r="1" b="1"/>
          <a:stretch/>
        </p:blipFill>
        <p:spPr>
          <a:xfrm>
            <a:off x="6063854" y="2883694"/>
            <a:ext cx="2055019" cy="2138363"/>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304332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29E7617-E841-C24E-BDAA-3698DF0F4206}"/>
              </a:ext>
            </a:extLst>
          </p:cNvPr>
          <p:cNvSpPr>
            <a:spLocks noGrp="1"/>
          </p:cNvSpPr>
          <p:nvPr>
            <p:ph type="title"/>
          </p:nvPr>
        </p:nvSpPr>
        <p:spPr/>
        <p:txBody>
          <a:bodyPr/>
          <a:lstStyle/>
          <a:p>
            <a:pPr eaLnBrk="1" hangingPunct="1"/>
            <a:r>
              <a:rPr lang="en-US" altLang="en-US">
                <a:ln>
                  <a:noFill/>
                </a:ln>
              </a:rPr>
              <a:t>Additional Budget Needs</a:t>
            </a:r>
          </a:p>
        </p:txBody>
      </p:sp>
      <p:sp>
        <p:nvSpPr>
          <p:cNvPr id="3" name="Content Placeholder 2">
            <a:extLst>
              <a:ext uri="{FF2B5EF4-FFF2-40B4-BE49-F238E27FC236}">
                <a16:creationId xmlns:a16="http://schemas.microsoft.com/office/drawing/2014/main" id="{F7DC20B8-2E18-C343-A686-8E73986BEDF1}"/>
              </a:ext>
            </a:extLst>
          </p:cNvPr>
          <p:cNvSpPr>
            <a:spLocks noGrp="1"/>
          </p:cNvSpPr>
          <p:nvPr>
            <p:ph idx="1"/>
          </p:nvPr>
        </p:nvSpPr>
        <p:spPr>
          <a:xfrm>
            <a:off x="3480198" y="2775348"/>
            <a:ext cx="4692253" cy="2488406"/>
          </a:xfrm>
        </p:spPr>
        <p:txBody>
          <a:bodyPr rtlCol="0">
            <a:normAutofit fontScale="92500"/>
          </a:bodyPr>
          <a:lstStyle/>
          <a:p>
            <a:pPr eaLnBrk="1" fontAlgn="auto" hangingPunct="1">
              <a:buFont typeface="Arial"/>
              <a:buChar char="•"/>
              <a:defRPr/>
            </a:pPr>
            <a:r>
              <a:rPr lang="en-US" dirty="0">
                <a:solidFill>
                  <a:schemeClr val="tx1">
                    <a:lumMod val="85000"/>
                    <a:lumOff val="15000"/>
                  </a:schemeClr>
                </a:solidFill>
              </a:rPr>
              <a:t>The current budget allocated to the School of Business and Management Programs  is sufficient to operate the recommended Master of Business Management in Gaming and Casino Management, Hospitality Management, and Business Analytics.</a:t>
            </a:r>
          </a:p>
          <a:p>
            <a:pPr eaLnBrk="1" fontAlgn="auto" hangingPunct="1">
              <a:buFont typeface="Arial"/>
              <a:buChar char="•"/>
              <a:defRPr/>
            </a:pPr>
            <a:r>
              <a:rPr lang="en-US" dirty="0">
                <a:solidFill>
                  <a:schemeClr val="tx1">
                    <a:lumMod val="85000"/>
                    <a:lumOff val="15000"/>
                  </a:schemeClr>
                </a:solidFill>
              </a:rPr>
              <a:t>Current School of Business and Management and Human Science faculty will support courses offered within the program.  </a:t>
            </a:r>
          </a:p>
          <a:p>
            <a:pPr eaLnBrk="1" fontAlgn="auto" hangingPunct="1">
              <a:buFont typeface="Arial"/>
              <a:buChar char="•"/>
              <a:defRPr/>
            </a:pPr>
            <a:endParaRPr lang="en-US" dirty="0">
              <a:solidFill>
                <a:schemeClr val="tx1">
                  <a:lumMod val="85000"/>
                  <a:lumOff val="15000"/>
                </a:schemeClr>
              </a:solidFill>
            </a:endParaRPr>
          </a:p>
        </p:txBody>
      </p:sp>
      <p:pic>
        <p:nvPicPr>
          <p:cNvPr id="4" name="Picture 3">
            <a:extLst>
              <a:ext uri="{FF2B5EF4-FFF2-40B4-BE49-F238E27FC236}">
                <a16:creationId xmlns:a16="http://schemas.microsoft.com/office/drawing/2014/main" id="{6C2DB877-71FB-48CF-A084-D0258F13085B}"/>
              </a:ext>
            </a:extLst>
          </p:cNvPr>
          <p:cNvPicPr>
            <a:picLocks noChangeAspect="1"/>
          </p:cNvPicPr>
          <p:nvPr/>
        </p:nvPicPr>
        <p:blipFill rotWithShape="1">
          <a:blip r:embed="rId2"/>
          <a:srcRect t="2386" r="1" b="1"/>
          <a:stretch/>
        </p:blipFill>
        <p:spPr>
          <a:xfrm>
            <a:off x="1075135" y="2883694"/>
            <a:ext cx="2055019" cy="2138363"/>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49679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9118C86-0CEC-6C43-B5C2-3664A631879E}"/>
              </a:ext>
            </a:extLst>
          </p:cNvPr>
          <p:cNvSpPr>
            <a:spLocks noGrp="1"/>
          </p:cNvSpPr>
          <p:nvPr>
            <p:ph type="title"/>
          </p:nvPr>
        </p:nvSpPr>
        <p:spPr/>
        <p:txBody>
          <a:bodyPr/>
          <a:lstStyle/>
          <a:p>
            <a:pPr eaLnBrk="1" hangingPunct="1"/>
            <a:r>
              <a:rPr lang="en-US" altLang="en-US">
                <a:ln>
                  <a:noFill/>
                </a:ln>
              </a:rPr>
              <a:t>Grant Funding Support</a:t>
            </a:r>
          </a:p>
        </p:txBody>
      </p:sp>
      <p:sp>
        <p:nvSpPr>
          <p:cNvPr id="23555" name="Content Placeholder 7">
            <a:extLst>
              <a:ext uri="{FF2B5EF4-FFF2-40B4-BE49-F238E27FC236}">
                <a16:creationId xmlns:a16="http://schemas.microsoft.com/office/drawing/2014/main" id="{8B56AB66-F87E-044C-9672-F1B521783A96}"/>
              </a:ext>
            </a:extLst>
          </p:cNvPr>
          <p:cNvSpPr>
            <a:spLocks noGrp="1"/>
          </p:cNvSpPr>
          <p:nvPr>
            <p:ph idx="1"/>
          </p:nvPr>
        </p:nvSpPr>
        <p:spPr>
          <a:xfrm>
            <a:off x="971550" y="2775348"/>
            <a:ext cx="4692254" cy="2488406"/>
          </a:xfrm>
        </p:spPr>
        <p:txBody>
          <a:bodyPr/>
          <a:lstStyle/>
          <a:p>
            <a:pPr marL="0" indent="0">
              <a:buNone/>
            </a:pPr>
            <a:r>
              <a:rPr lang="en-US" altLang="en-US" dirty="0"/>
              <a:t>Not applicable at this time.</a:t>
            </a:r>
          </a:p>
        </p:txBody>
      </p:sp>
      <p:pic>
        <p:nvPicPr>
          <p:cNvPr id="4" name="Content Placeholder 3">
            <a:extLst>
              <a:ext uri="{FF2B5EF4-FFF2-40B4-BE49-F238E27FC236}">
                <a16:creationId xmlns:a16="http://schemas.microsoft.com/office/drawing/2014/main" id="{34EC3789-0E31-413F-AF0D-96363643C32B}"/>
              </a:ext>
            </a:extLst>
          </p:cNvPr>
          <p:cNvPicPr>
            <a:picLocks noChangeAspect="1"/>
          </p:cNvPicPr>
          <p:nvPr/>
        </p:nvPicPr>
        <p:blipFill>
          <a:blip r:embed="rId2"/>
          <a:stretch>
            <a:fillRect/>
          </a:stretch>
        </p:blipFill>
        <p:spPr>
          <a:xfrm>
            <a:off x="6088856" y="2883694"/>
            <a:ext cx="2005013" cy="2138363"/>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707368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3E90DB6-D62D-E446-9D81-E5C694C08137}"/>
              </a:ext>
            </a:extLst>
          </p:cNvPr>
          <p:cNvSpPr>
            <a:spLocks noGrp="1"/>
          </p:cNvSpPr>
          <p:nvPr>
            <p:ph type="title"/>
          </p:nvPr>
        </p:nvSpPr>
        <p:spPr/>
        <p:txBody>
          <a:bodyPr/>
          <a:lstStyle/>
          <a:p>
            <a:pPr eaLnBrk="1" hangingPunct="1"/>
            <a:r>
              <a:rPr lang="en-US" altLang="en-US">
                <a:ln>
                  <a:noFill/>
                </a:ln>
              </a:rPr>
              <a:t>Expected Salaries of Graduates</a:t>
            </a:r>
          </a:p>
        </p:txBody>
      </p:sp>
      <p:sp>
        <p:nvSpPr>
          <p:cNvPr id="24579" name="Content Placeholder 2">
            <a:extLst>
              <a:ext uri="{FF2B5EF4-FFF2-40B4-BE49-F238E27FC236}">
                <a16:creationId xmlns:a16="http://schemas.microsoft.com/office/drawing/2014/main" id="{F7C25160-CED6-D545-80CF-2FC526833796}"/>
              </a:ext>
            </a:extLst>
          </p:cNvPr>
          <p:cNvSpPr>
            <a:spLocks noGrp="1"/>
          </p:cNvSpPr>
          <p:nvPr>
            <p:ph idx="1"/>
          </p:nvPr>
        </p:nvSpPr>
        <p:spPr>
          <a:xfrm>
            <a:off x="971550" y="2628900"/>
            <a:ext cx="7200900" cy="2634854"/>
          </a:xfrm>
        </p:spPr>
        <p:txBody>
          <a:bodyPr/>
          <a:lstStyle/>
          <a:p>
            <a:pPr eaLnBrk="1" hangingPunct="1"/>
            <a:r>
              <a:rPr lang="en-US" altLang="en-US" dirty="0"/>
              <a:t>The table below represents the salary scale obtained from employment in this occupation. </a:t>
            </a:r>
          </a:p>
          <a:p>
            <a:pPr eaLnBrk="1" hangingPunct="1"/>
            <a:endParaRPr lang="en-US" altLang="en-US" dirty="0"/>
          </a:p>
        </p:txBody>
      </p:sp>
      <p:pic>
        <p:nvPicPr>
          <p:cNvPr id="24580" name="Picture 5">
            <a:extLst>
              <a:ext uri="{FF2B5EF4-FFF2-40B4-BE49-F238E27FC236}">
                <a16:creationId xmlns:a16="http://schemas.microsoft.com/office/drawing/2014/main" id="{0E1F7E6C-E904-FC41-90D9-420D6C8A3A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1" y="3429000"/>
            <a:ext cx="1632347" cy="20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43457C0E-AB55-8046-88C1-58436AB3EB0E}"/>
              </a:ext>
            </a:extLst>
          </p:cNvPr>
          <p:cNvGraphicFramePr>
            <a:graphicFrameLocks noGrp="1"/>
          </p:cNvGraphicFramePr>
          <p:nvPr>
            <p:extLst>
              <p:ext uri="{D42A27DB-BD31-4B8C-83A1-F6EECF244321}">
                <p14:modId xmlns:p14="http://schemas.microsoft.com/office/powerpoint/2010/main" val="3735361568"/>
              </p:ext>
            </p:extLst>
          </p:nvPr>
        </p:nvGraphicFramePr>
        <p:xfrm>
          <a:off x="1930347" y="3317787"/>
          <a:ext cx="4443413" cy="2143272"/>
        </p:xfrm>
        <a:graphic>
          <a:graphicData uri="http://schemas.openxmlformats.org/drawingml/2006/table">
            <a:tbl>
              <a:tblPr firstRow="1" firstCol="1" bandRow="1">
                <a:tableStyleId>{5C22544A-7EE6-4342-B048-85BDC9FD1C3A}</a:tableStyleId>
              </a:tblPr>
              <a:tblGrid>
                <a:gridCol w="1709006">
                  <a:extLst>
                    <a:ext uri="{9D8B030D-6E8A-4147-A177-3AD203B41FA5}">
                      <a16:colId xmlns:a16="http://schemas.microsoft.com/office/drawing/2014/main" val="20000"/>
                    </a:ext>
                  </a:extLst>
                </a:gridCol>
                <a:gridCol w="2734407">
                  <a:extLst>
                    <a:ext uri="{9D8B030D-6E8A-4147-A177-3AD203B41FA5}">
                      <a16:colId xmlns:a16="http://schemas.microsoft.com/office/drawing/2014/main" val="20001"/>
                    </a:ext>
                  </a:extLst>
                </a:gridCol>
              </a:tblGrid>
              <a:tr h="259532">
                <a:tc>
                  <a:txBody>
                    <a:bodyPr/>
                    <a:lstStyle/>
                    <a:p>
                      <a:pPr marL="0" marR="0" algn="ctr">
                        <a:lnSpc>
                          <a:spcPct val="107000"/>
                        </a:lnSpc>
                        <a:spcBef>
                          <a:spcPts val="0"/>
                        </a:spcBef>
                        <a:spcAft>
                          <a:spcPts val="800"/>
                        </a:spcAft>
                      </a:pPr>
                      <a:r>
                        <a:rPr lang="en-US" sz="800">
                          <a:effectLst/>
                        </a:rPr>
                        <a:t>Occupation​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tc>
                  <a:txBody>
                    <a:bodyPr/>
                    <a:lstStyle/>
                    <a:p>
                      <a:pPr marL="0" marR="0" algn="ctr">
                        <a:lnSpc>
                          <a:spcPct val="107000"/>
                        </a:lnSpc>
                        <a:spcBef>
                          <a:spcPts val="0"/>
                        </a:spcBef>
                        <a:spcAft>
                          <a:spcPts val="800"/>
                        </a:spcAft>
                      </a:pPr>
                      <a:r>
                        <a:rPr lang="en-US" sz="800">
                          <a:effectLst/>
                        </a:rPr>
                        <a:t>Annual Wage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extLst>
                  <a:ext uri="{0D108BD9-81ED-4DB2-BD59-A6C34878D82A}">
                    <a16:rowId xmlns:a16="http://schemas.microsoft.com/office/drawing/2014/main" val="10000"/>
                  </a:ext>
                </a:extLst>
              </a:tr>
              <a:tr h="370527">
                <a:tc>
                  <a:txBody>
                    <a:bodyPr/>
                    <a:lstStyle/>
                    <a:p>
                      <a:pPr marL="0" marR="0" algn="ctr">
                        <a:lnSpc>
                          <a:spcPct val="107000"/>
                        </a:lnSpc>
                        <a:spcBef>
                          <a:spcPts val="0"/>
                        </a:spcBef>
                        <a:spcAft>
                          <a:spcPts val="800"/>
                        </a:spcAft>
                      </a:pPr>
                      <a:r>
                        <a:rPr lang="en-US" sz="800" dirty="0">
                          <a:effectLst/>
                        </a:rPr>
                        <a:t>Arkansas Finance Lead/Controller​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tc>
                  <a:txBody>
                    <a:bodyPr/>
                    <a:lstStyle/>
                    <a:p>
                      <a:pPr marL="0" marR="0" algn="ctr">
                        <a:lnSpc>
                          <a:spcPct val="107000"/>
                        </a:lnSpc>
                        <a:spcBef>
                          <a:spcPts val="0"/>
                        </a:spcBef>
                        <a:spcAft>
                          <a:spcPts val="800"/>
                        </a:spcAft>
                      </a:pPr>
                      <a:r>
                        <a:rPr lang="en-US" sz="800">
                          <a:effectLst/>
                        </a:rPr>
                        <a:t>$80k-$88k​</a:t>
                      </a:r>
                    </a:p>
                    <a:p>
                      <a:pPr marL="0" marR="0" algn="ctr">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extLst>
                  <a:ext uri="{0D108BD9-81ED-4DB2-BD59-A6C34878D82A}">
                    <a16:rowId xmlns:a16="http://schemas.microsoft.com/office/drawing/2014/main" val="10001"/>
                  </a:ext>
                </a:extLst>
              </a:tr>
              <a:tr h="370527">
                <a:tc>
                  <a:txBody>
                    <a:bodyPr/>
                    <a:lstStyle/>
                    <a:p>
                      <a:pPr marL="0" marR="0" algn="ctr">
                        <a:lnSpc>
                          <a:spcPct val="107000"/>
                        </a:lnSpc>
                        <a:spcBef>
                          <a:spcPts val="0"/>
                        </a:spcBef>
                        <a:spcAft>
                          <a:spcPts val="800"/>
                        </a:spcAft>
                      </a:pPr>
                      <a:r>
                        <a:rPr lang="en-US" sz="800">
                          <a:effectLst/>
                        </a:rPr>
                        <a:t>VP of Strategic Operations​</a:t>
                      </a:r>
                    </a:p>
                    <a:p>
                      <a:pPr marL="0" marR="0" algn="ctr">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tc>
                  <a:txBody>
                    <a:bodyPr/>
                    <a:lstStyle/>
                    <a:p>
                      <a:pPr marL="0" marR="0" algn="ctr">
                        <a:lnSpc>
                          <a:spcPct val="107000"/>
                        </a:lnSpc>
                        <a:spcBef>
                          <a:spcPts val="0"/>
                        </a:spcBef>
                        <a:spcAft>
                          <a:spcPts val="800"/>
                        </a:spcAft>
                      </a:pPr>
                      <a:r>
                        <a:rPr lang="en-US" sz="800">
                          <a:effectLst/>
                        </a:rPr>
                        <a:t>$110k-$168k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extLst>
                  <a:ext uri="{0D108BD9-81ED-4DB2-BD59-A6C34878D82A}">
                    <a16:rowId xmlns:a16="http://schemas.microsoft.com/office/drawing/2014/main" val="10002"/>
                  </a:ext>
                </a:extLst>
              </a:tr>
              <a:tr h="370527">
                <a:tc>
                  <a:txBody>
                    <a:bodyPr/>
                    <a:lstStyle/>
                    <a:p>
                      <a:pPr marL="0" marR="0" algn="ctr">
                        <a:lnSpc>
                          <a:spcPct val="107000"/>
                        </a:lnSpc>
                        <a:spcBef>
                          <a:spcPts val="0"/>
                        </a:spcBef>
                        <a:spcAft>
                          <a:spcPts val="800"/>
                        </a:spcAft>
                      </a:pPr>
                      <a:r>
                        <a:rPr lang="en-US" sz="800">
                          <a:effectLst/>
                        </a:rPr>
                        <a:t>Data Management Officer​</a:t>
                      </a:r>
                    </a:p>
                    <a:p>
                      <a:pPr marL="0" marR="0" algn="ctr">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tc>
                  <a:txBody>
                    <a:bodyPr/>
                    <a:lstStyle/>
                    <a:p>
                      <a:pPr marL="0" marR="0" algn="ctr">
                        <a:lnSpc>
                          <a:spcPct val="107000"/>
                        </a:lnSpc>
                        <a:spcBef>
                          <a:spcPts val="0"/>
                        </a:spcBef>
                        <a:spcAft>
                          <a:spcPts val="800"/>
                        </a:spcAft>
                      </a:pPr>
                      <a:r>
                        <a:rPr lang="en-US" sz="800">
                          <a:effectLst/>
                        </a:rPr>
                        <a:t>$40k-$72k​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extLst>
                  <a:ext uri="{0D108BD9-81ED-4DB2-BD59-A6C34878D82A}">
                    <a16:rowId xmlns:a16="http://schemas.microsoft.com/office/drawing/2014/main" val="10003"/>
                  </a:ext>
                </a:extLst>
              </a:tr>
              <a:tr h="370527">
                <a:tc>
                  <a:txBody>
                    <a:bodyPr/>
                    <a:lstStyle/>
                    <a:p>
                      <a:pPr marL="0" marR="0" algn="ctr">
                        <a:lnSpc>
                          <a:spcPct val="107000"/>
                        </a:lnSpc>
                        <a:spcBef>
                          <a:spcPts val="0"/>
                        </a:spcBef>
                        <a:spcAft>
                          <a:spcPts val="800"/>
                        </a:spcAft>
                      </a:pPr>
                      <a:r>
                        <a:rPr lang="en-US" sz="800">
                          <a:effectLst/>
                        </a:rPr>
                        <a:t>Plant Manager​</a:t>
                      </a:r>
                    </a:p>
                    <a:p>
                      <a:pPr marL="0" marR="0" algn="ctr">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tc>
                  <a:txBody>
                    <a:bodyPr/>
                    <a:lstStyle/>
                    <a:p>
                      <a:pPr marL="0" marR="0" algn="ctr">
                        <a:lnSpc>
                          <a:spcPct val="107000"/>
                        </a:lnSpc>
                        <a:spcBef>
                          <a:spcPts val="0"/>
                        </a:spcBef>
                        <a:spcAft>
                          <a:spcPts val="800"/>
                        </a:spcAft>
                      </a:pPr>
                      <a:r>
                        <a:rPr lang="en-US" sz="800">
                          <a:effectLst/>
                        </a:rPr>
                        <a:t>$63k-$129k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extLst>
                  <a:ext uri="{0D108BD9-81ED-4DB2-BD59-A6C34878D82A}">
                    <a16:rowId xmlns:a16="http://schemas.microsoft.com/office/drawing/2014/main" val="10004"/>
                  </a:ext>
                </a:extLst>
              </a:tr>
              <a:tr h="370527">
                <a:tc>
                  <a:txBody>
                    <a:bodyPr/>
                    <a:lstStyle/>
                    <a:p>
                      <a:pPr marL="0" marR="0" algn="ctr">
                        <a:lnSpc>
                          <a:spcPct val="107000"/>
                        </a:lnSpc>
                        <a:spcBef>
                          <a:spcPts val="0"/>
                        </a:spcBef>
                        <a:spcAft>
                          <a:spcPts val="800"/>
                        </a:spcAft>
                      </a:pPr>
                      <a:r>
                        <a:rPr lang="en-US" sz="800">
                          <a:effectLst/>
                        </a:rPr>
                        <a:t>Procurement Manager​</a:t>
                      </a:r>
                    </a:p>
                    <a:p>
                      <a:pPr marL="0" marR="0" algn="ctr">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tc>
                  <a:txBody>
                    <a:bodyPr/>
                    <a:lstStyle/>
                    <a:p>
                      <a:pPr marL="0" marR="0" algn="ctr">
                        <a:lnSpc>
                          <a:spcPct val="107000"/>
                        </a:lnSpc>
                        <a:spcBef>
                          <a:spcPts val="0"/>
                        </a:spcBef>
                        <a:spcAft>
                          <a:spcPts val="800"/>
                        </a:spcAft>
                      </a:pPr>
                      <a:r>
                        <a:rPr lang="en-US" sz="800" dirty="0">
                          <a:effectLst/>
                        </a:rPr>
                        <a:t>$67k-$120k​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143" marR="7143" marT="7145" marB="714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6983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3353338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228600" y="3367296"/>
            <a:ext cx="8915400" cy="1321259"/>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AGENDA ITEM #20</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INSTITUTIONAL CERTICATION ADVISORY COMMITTEE:  RESOLUTIONS </a:t>
            </a:r>
            <a:endParaRPr kumimoji="0" lang="en-US" sz="3300" b="0" i="0" u="none" strike="noStrike" kern="1200" cap="none" spc="0" normalizeH="0" baseline="0" noProof="0" dirty="0">
              <a:ln>
                <a:noFill/>
              </a:ln>
              <a:solidFill>
                <a:srgbClr val="F3644D"/>
              </a:solidFill>
              <a:effectLst/>
              <a:uLnTx/>
              <a:uFillTx/>
              <a:latin typeface="Calibri" charset="0"/>
              <a:ea typeface="Calibri" charset="0"/>
              <a:cs typeface="Calibri" charset="0"/>
            </a:endParaRPr>
          </a:p>
        </p:txBody>
      </p:sp>
      <p:cxnSp>
        <p:nvCxnSpPr>
          <p:cNvPr id="17" name="Straight Connector 16"/>
          <p:cNvCxnSpPr/>
          <p:nvPr/>
        </p:nvCxnSpPr>
        <p:spPr>
          <a:xfrm>
            <a:off x="241663" y="457200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63" y="1648224"/>
            <a:ext cx="2439842" cy="1719072"/>
          </a:xfrm>
          <a:prstGeom prst="rect">
            <a:avLst/>
          </a:prstGeom>
        </p:spPr>
      </p:pic>
      <p:sp>
        <p:nvSpPr>
          <p:cNvPr id="6" name="Slide Number Placeholder 5"/>
          <p:cNvSpPr txBox="1">
            <a:spLocks/>
          </p:cNvSpPr>
          <p:nvPr/>
        </p:nvSpPr>
        <p:spPr>
          <a:xfrm>
            <a:off x="228600" y="4761042"/>
            <a:ext cx="9220200" cy="830997"/>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Associate Director for Academic Affairs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27" y="1503273"/>
            <a:ext cx="2439841" cy="1791536"/>
          </a:xfrm>
          <a:prstGeom prst="rect">
            <a:avLst/>
          </a:prstGeom>
        </p:spPr>
      </p:pic>
    </p:spTree>
    <p:extLst>
      <p:ext uri="{BB962C8B-B14F-4D97-AF65-F5344CB8AC3E}">
        <p14:creationId xmlns:p14="http://schemas.microsoft.com/office/powerpoint/2010/main" val="1313864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29"/>
            <a:ext cx="9144000" cy="1058571"/>
          </a:xfrm>
        </p:spPr>
        <p:txBody>
          <a:bodyPr>
            <a:noAutofit/>
          </a:bodyPr>
          <a:lstStyle/>
          <a:p>
            <a:pPr algn="ctr"/>
            <a:r>
              <a:rPr lang="en-US" sz="2800" dirty="0"/>
              <a:t>Institutional Certification Advisory Committee (ICAC)</a:t>
            </a:r>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a:p>
          <a:p>
            <a:pPr marL="0" indent="0">
              <a:buNone/>
            </a:pPr>
            <a:endParaRPr lang="en-US" sz="2300" dirty="0"/>
          </a:p>
          <a:p>
            <a:r>
              <a:rPr lang="en-US" dirty="0"/>
              <a:t>3 Universities</a:t>
            </a:r>
          </a:p>
          <a:p>
            <a:r>
              <a:rPr lang="en-US" dirty="0"/>
              <a:t>19 Degree and Certificate Programs </a:t>
            </a:r>
          </a:p>
          <a:p>
            <a:pPr marL="0" indent="0">
              <a:buNone/>
            </a:pPr>
            <a:endParaRPr lang="en-US" sz="2000" b="1" dirty="0"/>
          </a:p>
          <a:p>
            <a:pPr marL="0" indent="0">
              <a:buNone/>
            </a:pPr>
            <a:endParaRPr lang="en-US" sz="2300" dirty="0"/>
          </a:p>
        </p:txBody>
      </p:sp>
      <p:sp>
        <p:nvSpPr>
          <p:cNvPr id="5" name="Rectangle 4"/>
          <p:cNvSpPr/>
          <p:nvPr/>
        </p:nvSpPr>
        <p:spPr>
          <a:xfrm>
            <a:off x="228600" y="1219201"/>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536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1371600"/>
          </a:xfrm>
        </p:spPr>
        <p:txBody>
          <a:bodyPr>
            <a:noAutofit/>
          </a:bodyPr>
          <a:lstStyle/>
          <a:p>
            <a:pPr algn="ctr"/>
            <a:r>
              <a:rPr lang="en-US" sz="4400" dirty="0" smtClean="0"/>
              <a:t>Intercollegiate Athletic </a:t>
            </a:r>
            <a:br>
              <a:rPr lang="en-US" sz="4400" dirty="0" smtClean="0"/>
            </a:br>
            <a:r>
              <a:rPr lang="en-US" sz="4400" dirty="0" smtClean="0"/>
              <a:t>Budget Report for 2021-22</a:t>
            </a:r>
          </a:p>
        </p:txBody>
      </p:sp>
      <p:pic>
        <p:nvPicPr>
          <p:cNvPr id="3" name="Picture 2"/>
          <p:cNvPicPr>
            <a:picLocks noChangeAspect="1"/>
          </p:cNvPicPr>
          <p:nvPr/>
        </p:nvPicPr>
        <p:blipFill>
          <a:blip r:embed="rId2"/>
          <a:stretch>
            <a:fillRect/>
          </a:stretch>
        </p:blipFill>
        <p:spPr>
          <a:xfrm>
            <a:off x="1" y="1798064"/>
            <a:ext cx="9144000" cy="5059936"/>
          </a:xfrm>
          <a:prstGeom prst="rect">
            <a:avLst/>
          </a:prstGeom>
        </p:spPr>
      </p:pic>
    </p:spTree>
    <p:extLst>
      <p:ext uri="{BB962C8B-B14F-4D97-AF65-F5344CB8AC3E}">
        <p14:creationId xmlns:p14="http://schemas.microsoft.com/office/powerpoint/2010/main" val="30612515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41332682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146301" y="3603926"/>
            <a:ext cx="8915400" cy="904863"/>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AGENDA ITEM #21</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LETTERS OF NOTIFICATION</a:t>
            </a:r>
            <a:endParaRPr kumimoji="0" lang="en-US" sz="3300" b="0" i="0" u="none" strike="noStrike" kern="1200" cap="none" spc="0" normalizeH="0" baseline="0" noProof="0" dirty="0">
              <a:ln>
                <a:noFill/>
              </a:ln>
              <a:solidFill>
                <a:srgbClr val="F3644D"/>
              </a:solidFill>
              <a:effectLst/>
              <a:uLnTx/>
              <a:uFillTx/>
              <a:latin typeface="Calibri" charset="0"/>
              <a:ea typeface="Calibri" charset="0"/>
              <a:cs typeface="Calibri" charset="0"/>
            </a:endParaRPr>
          </a:p>
        </p:txBody>
      </p:sp>
      <p:cxnSp>
        <p:nvCxnSpPr>
          <p:cNvPr id="17" name="Straight Connector 16"/>
          <p:cNvCxnSpPr/>
          <p:nvPr/>
        </p:nvCxnSpPr>
        <p:spPr>
          <a:xfrm>
            <a:off x="241663" y="4451773"/>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01" y="1878749"/>
            <a:ext cx="2439842" cy="1719072"/>
          </a:xfrm>
          <a:prstGeom prst="rect">
            <a:avLst/>
          </a:prstGeom>
        </p:spPr>
      </p:pic>
      <p:sp>
        <p:nvSpPr>
          <p:cNvPr id="7" name="Slide Number Placeholder 5"/>
          <p:cNvSpPr txBox="1">
            <a:spLocks/>
          </p:cNvSpPr>
          <p:nvPr/>
        </p:nvSpPr>
        <p:spPr>
          <a:xfrm>
            <a:off x="146301" y="4573228"/>
            <a:ext cx="9220200" cy="830997"/>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Associate Director for Academic Affairs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02" y="1778349"/>
            <a:ext cx="2439841" cy="1719072"/>
          </a:xfrm>
          <a:prstGeom prst="rect">
            <a:avLst/>
          </a:prstGeom>
        </p:spPr>
      </p:pic>
    </p:spTree>
    <p:extLst>
      <p:ext uri="{BB962C8B-B14F-4D97-AF65-F5344CB8AC3E}">
        <p14:creationId xmlns:p14="http://schemas.microsoft.com/office/powerpoint/2010/main" val="2814207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Letters of Notification</a:t>
            </a:r>
            <a:br>
              <a:rPr lang="en-US" sz="2800" dirty="0" smtClean="0"/>
            </a:b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Programs approved by the ADHE Director</a:t>
            </a:r>
          </a:p>
          <a:p>
            <a:pPr marL="0" indent="0">
              <a:buSzPct val="145000"/>
              <a:buNone/>
            </a:pPr>
            <a:endParaRPr lang="en-US" sz="2400" dirty="0" smtClean="0"/>
          </a:p>
          <a:p>
            <a:pPr>
              <a:buSzPct val="145000"/>
            </a:pPr>
            <a:r>
              <a:rPr lang="en-US" sz="2400" dirty="0" smtClean="0"/>
              <a:t>Programs must be included on the AHECB agenda prior to initiation </a:t>
            </a:r>
          </a:p>
          <a:p>
            <a:pPr marL="0" indent="0">
              <a:buSzPct val="145000"/>
              <a:buNone/>
            </a:pPr>
            <a:endParaRPr lang="en-US" sz="2400" dirty="0" smtClean="0"/>
          </a:p>
          <a:p>
            <a:pPr>
              <a:buSzPct val="145000"/>
            </a:pPr>
            <a:r>
              <a:rPr lang="en-US" sz="2400" dirty="0" smtClean="0"/>
              <a:t>Programs are reasonable and moderate extensions of existing certificates and degrees</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19062544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146301" y="3603926"/>
            <a:ext cx="8915400" cy="904863"/>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AGENDA ITEM #22</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LETTERS OF INTENT</a:t>
            </a:r>
            <a:endParaRPr kumimoji="0" lang="en-US" sz="3300" b="0" i="0" u="none" strike="noStrike" kern="1200" cap="none" spc="0" normalizeH="0" baseline="0" noProof="0" dirty="0">
              <a:ln>
                <a:noFill/>
              </a:ln>
              <a:solidFill>
                <a:srgbClr val="F3644D"/>
              </a:solidFill>
              <a:effectLst/>
              <a:uLnTx/>
              <a:uFillTx/>
              <a:latin typeface="Calibri" charset="0"/>
              <a:ea typeface="Calibri" charset="0"/>
              <a:cs typeface="Calibri" charset="0"/>
            </a:endParaRPr>
          </a:p>
        </p:txBody>
      </p:sp>
      <p:cxnSp>
        <p:nvCxnSpPr>
          <p:cNvPr id="17" name="Straight Connector 16"/>
          <p:cNvCxnSpPr/>
          <p:nvPr/>
        </p:nvCxnSpPr>
        <p:spPr>
          <a:xfrm>
            <a:off x="241663" y="4451773"/>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01" y="1878749"/>
            <a:ext cx="2439842" cy="1719072"/>
          </a:xfrm>
          <a:prstGeom prst="rect">
            <a:avLst/>
          </a:prstGeom>
        </p:spPr>
      </p:pic>
      <p:sp>
        <p:nvSpPr>
          <p:cNvPr id="5" name="Slide Number Placeholder 5"/>
          <p:cNvSpPr txBox="1">
            <a:spLocks/>
          </p:cNvSpPr>
          <p:nvPr/>
        </p:nvSpPr>
        <p:spPr>
          <a:xfrm>
            <a:off x="142290" y="4630244"/>
            <a:ext cx="9220200" cy="830997"/>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Associate Director for Academic Affairs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3" y="1863873"/>
            <a:ext cx="2439841" cy="1719072"/>
          </a:xfrm>
          <a:prstGeom prst="rect">
            <a:avLst/>
          </a:prstGeom>
        </p:spPr>
      </p:pic>
    </p:spTree>
    <p:extLst>
      <p:ext uri="{BB962C8B-B14F-4D97-AF65-F5344CB8AC3E}">
        <p14:creationId xmlns:p14="http://schemas.microsoft.com/office/powerpoint/2010/main" val="231802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3200" dirty="0" smtClean="0"/>
              <a:t/>
            </a:r>
            <a:br>
              <a:rPr lang="en-US" sz="3200" dirty="0" smtClean="0"/>
            </a:br>
            <a:r>
              <a:rPr lang="en-US" sz="2800" dirty="0" smtClean="0"/>
              <a:t/>
            </a:r>
            <a:br>
              <a:rPr lang="en-US" sz="2800" dirty="0" smtClean="0"/>
            </a:br>
            <a:r>
              <a:rPr lang="en-US" sz="2800" dirty="0" smtClean="0"/>
              <a:t>Letters of Intent</a:t>
            </a: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Notification of institutional plans to offer new programs or organizational units that require Coordinating Board approval</a:t>
            </a:r>
          </a:p>
          <a:p>
            <a:pPr marL="0" indent="0">
              <a:buSzPct val="145000"/>
              <a:buNone/>
            </a:pPr>
            <a:endParaRPr lang="en-US" sz="2400" dirty="0" smtClean="0"/>
          </a:p>
          <a:p>
            <a:pPr>
              <a:buSzPct val="145000"/>
            </a:pPr>
            <a:r>
              <a:rPr lang="en-US" sz="2400" dirty="0" smtClean="0"/>
              <a:t>Chief academic officers and chief executive officers can comment on the proposals before consideration by AHECB</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12359406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810" y="792229"/>
            <a:ext cx="8610600" cy="37856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Times New Roman"/>
                <a:ea typeface="+mn-ea"/>
                <a:cs typeface="+mn-cs"/>
              </a:rPr>
              <a:t>AHECB Full Board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Times New Roman"/>
                <a:ea typeface="+mn-ea"/>
                <a:cs typeface="+mn-cs"/>
              </a:rPr>
              <a:t>July 30,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p:txBody>
      </p:sp>
    </p:spTree>
    <p:extLst>
      <p:ext uri="{BB962C8B-B14F-4D97-AF65-F5344CB8AC3E}">
        <p14:creationId xmlns:p14="http://schemas.microsoft.com/office/powerpoint/2010/main" val="182190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Approval of  Minutes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1129553" y="13716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932042" y="1938527"/>
            <a:ext cx="86868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April 23 Regular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33646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5" name="Rectangle 14"/>
          <p:cNvSpPr/>
          <p:nvPr/>
        </p:nvSpPr>
        <p:spPr>
          <a:xfrm>
            <a:off x="6187736" y="5104660"/>
            <a:ext cx="2956264" cy="175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Subtitle 2"/>
          <p:cNvSpPr txBox="1">
            <a:spLocks/>
          </p:cNvSpPr>
          <p:nvPr/>
        </p:nvSpPr>
        <p:spPr>
          <a:xfrm>
            <a:off x="381000" y="1752600"/>
            <a:ext cx="8001000" cy="1447800"/>
          </a:xfrm>
          <a:prstGeom prst="rect">
            <a:avLst/>
          </a:prstGeom>
        </p:spPr>
        <p:txBody>
          <a:bodyPr vert="horz" lIns="91440" tIns="45720" rIns="91440" bIns="45720" rtlCol="0" anchor="b">
            <a:normAutofit fontScale="32500" lnSpcReduction="20000"/>
          </a:bodyPr>
          <a:lstStyle>
            <a:lvl1pPr marL="0" indent="0" algn="l" defTabSz="914400" rtl="0" eaLnBrk="1" latinLnBrk="0" hangingPunct="1">
              <a:spcBef>
                <a:spcPct val="20000"/>
              </a:spcBef>
              <a:buFont typeface="Arial" pitchFamily="34" charset="0"/>
              <a:buNone/>
              <a:defRPr sz="2400" kern="1200" baseline="0">
                <a:solidFill>
                  <a:schemeClr val="accent2"/>
                </a:solidFill>
                <a:latin typeface="Times New Roman" pitchFamily="18" charset="0"/>
                <a:ea typeface="+mn-ea"/>
                <a:cs typeface="Times New Roman" pitchFamily="18" charset="0"/>
              </a:defRPr>
            </a:lvl1pPr>
            <a:lvl2pPr marL="457200" indent="0" algn="l" defTabSz="914400" rtl="0" eaLnBrk="1" latinLnBrk="0" hangingPunct="1">
              <a:spcBef>
                <a:spcPct val="20000"/>
              </a:spcBef>
              <a:buFont typeface="Arial" pitchFamily="34" charset="0"/>
              <a:buNone/>
              <a:defRPr sz="1800" kern="1200" baseline="0">
                <a:solidFill>
                  <a:schemeClr val="tx1">
                    <a:tint val="75000"/>
                  </a:schemeClr>
                </a:solidFill>
                <a:latin typeface="Times New Roman" pitchFamily="18" charset="0"/>
                <a:ea typeface="+mn-ea"/>
                <a:cs typeface="Times New Roman" pitchFamily="18" charset="0"/>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Calibri" pitchFamily="34" charset="0"/>
                <a:ea typeface="+mn-ea"/>
                <a:cs typeface="Calibri" pitchFamily="34" charset="0"/>
              </a:defRPr>
            </a:lvl3pPr>
            <a:lvl4pPr marL="1371600" indent="0" algn="l" defTabSz="914400" rtl="0" eaLnBrk="1" latinLnBrk="0" hangingPunct="1">
              <a:spcBef>
                <a:spcPct val="20000"/>
              </a:spcBef>
              <a:buFont typeface="Arial" pitchFamily="34" charset="0"/>
              <a:buNone/>
              <a:defRPr sz="1400" kern="1200" baseline="0">
                <a:solidFill>
                  <a:schemeClr val="tx1">
                    <a:tint val="75000"/>
                  </a:schemeClr>
                </a:solidFill>
                <a:latin typeface="Calibri" pitchFamily="34" charset="0"/>
                <a:ea typeface="+mn-ea"/>
                <a:cs typeface="Calibri" pitchFamily="34" charset="0"/>
              </a:defRPr>
            </a:lvl4pPr>
            <a:lvl5pPr marL="1828800" indent="0" algn="l" defTabSz="914400" rtl="0" eaLnBrk="1" latinLnBrk="0" hangingPunct="1">
              <a:spcBef>
                <a:spcPct val="20000"/>
              </a:spcBef>
              <a:buFont typeface="Arial" pitchFamily="34" charset="0"/>
              <a:buNone/>
              <a:defRPr sz="1400" kern="1200" baseline="0">
                <a:solidFill>
                  <a:schemeClr val="tx1">
                    <a:tint val="75000"/>
                  </a:schemeClr>
                </a:solidFill>
                <a:latin typeface="Calibri" pitchFamily="34" charset="0"/>
                <a:ea typeface="+mn-ea"/>
                <a:cs typeface="Calibr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rPr>
              <a:t>DR. MARIA MARKHAM</a:t>
            </a:r>
            <a:endParaRPr kumimoji="0" lang="en-US" sz="9600" b="0" i="0" u="none" strike="noStrike" kern="1200" cap="none" spc="0" normalizeH="0" baseline="0" noProof="0" dirty="0">
              <a:ln>
                <a:noFill/>
              </a:ln>
              <a:solidFill>
                <a:srgbClr val="C0504D"/>
              </a:solidFill>
              <a:effectLst/>
              <a:uLnTx/>
              <a:uFillTx/>
              <a:latin typeface="Times New Roman" pitchFamily="18" charset="0"/>
              <a:ea typeface="+mn-ea"/>
              <a:cs typeface="Times New Roman" pitchFamily="18" charset="0"/>
            </a:endParaRPr>
          </a:p>
        </p:txBody>
      </p:sp>
      <p:sp>
        <p:nvSpPr>
          <p:cNvPr id="21" name="Title 1"/>
          <p:cNvSpPr txBox="1">
            <a:spLocks/>
          </p:cNvSpPr>
          <p:nvPr/>
        </p:nvSpPr>
        <p:spPr>
          <a:xfrm>
            <a:off x="352425" y="3238729"/>
            <a:ext cx="8534400" cy="1981200"/>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cap="all">
                <a:solidFill>
                  <a:schemeClr val="tx1"/>
                </a:solidFill>
                <a:latin typeface="Times New Roman" pitchFamily="18" charset="0"/>
                <a:ea typeface="+mj-ea"/>
                <a:cs typeface="Times New Roman"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Agenda item no. </a:t>
            </a:r>
            <a:r>
              <a:rPr lang="en-US" sz="2800" dirty="0">
                <a:solidFill>
                  <a:sysClr val="windowText" lastClr="000000"/>
                </a:solidFill>
              </a:rPr>
              <a:t>2</a:t>
            </a: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REPORT OF THE DIRECTOR</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endParaRPr kumimoji="0" lang="en-US" sz="2800" b="1" i="0" u="none" strike="noStrike" kern="1200" cap="all" spc="0" normalizeH="0" baseline="0" noProof="0" dirty="0">
              <a:ln>
                <a:noFill/>
              </a:ln>
              <a:solidFill>
                <a:sysClr val="windowText" lastClr="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732161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txBody>
          <a:bodyPr>
            <a:normAutofit/>
          </a:bodyPr>
          <a:lstStyle/>
          <a:p>
            <a:pPr algn="ctr"/>
            <a:r>
              <a:rPr lang="en-US" sz="4400" dirty="0" smtClean="0"/>
              <a:t>ADHE Staffing</a:t>
            </a:r>
            <a:endParaRPr lang="en-US" sz="4400" dirty="0"/>
          </a:p>
        </p:txBody>
      </p:sp>
      <p:sp>
        <p:nvSpPr>
          <p:cNvPr id="7" name="Content Placeholder 2"/>
          <p:cNvSpPr txBox="1">
            <a:spLocks/>
          </p:cNvSpPr>
          <p:nvPr/>
        </p:nvSpPr>
        <p:spPr>
          <a:xfrm>
            <a:off x="1077900" y="4587149"/>
            <a:ext cx="2896232" cy="8457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kumimoji="0" lang="en-US" sz="1600" b="1" i="0" u="none" strike="noStrike" kern="14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JaCarlos</a:t>
            </a:r>
            <a:r>
              <a:rPr kumimoji="0" lang="en-US" sz="1600" b="1" i="0" u="none" strike="noStrike" kern="1400" cap="none" spc="0" normalizeH="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Sheppard</a:t>
            </a:r>
            <a:endParaRPr kumimoji="0" lang="en-US" sz="1600" b="1" i="0" u="none" strike="noStrike" kern="14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kumimoji="0" lang="en-US" sz="1600" b="0" i="0" u="none" strike="noStrike" kern="1400" cap="none" spc="0" normalizeH="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AmeriCorps Program Officer</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lang="en-US" sz="1600" kern="1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Started</a:t>
            </a:r>
            <a:r>
              <a:rPr lang="en-US" sz="1600" kern="1400" baseline="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7/19/2021</a:t>
            </a:r>
            <a:endParaRPr kumimoji="0" lang="en-US" sz="1400" b="0" i="0" u="none" strike="noStrike" kern="14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070" y="2161391"/>
            <a:ext cx="1861892" cy="2255754"/>
          </a:xfrm>
          <a:prstGeom prst="rect">
            <a:avLst/>
          </a:prstGeom>
        </p:spPr>
      </p:pic>
      <p:sp>
        <p:nvSpPr>
          <p:cNvPr id="11" name="Content Placeholder 2"/>
          <p:cNvSpPr txBox="1">
            <a:spLocks/>
          </p:cNvSpPr>
          <p:nvPr/>
        </p:nvSpPr>
        <p:spPr>
          <a:xfrm>
            <a:off x="5145863" y="4587149"/>
            <a:ext cx="2486425" cy="8457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kumimoji="0" lang="en-US" sz="1600" b="1" i="0" u="none" strike="noStrike" kern="14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Beth</a:t>
            </a:r>
            <a:r>
              <a:rPr kumimoji="0" lang="en-US" sz="1600" b="1" i="0" u="none" strike="noStrike" kern="1400" cap="none" spc="0" normalizeH="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Stewart</a:t>
            </a:r>
            <a:endParaRPr kumimoji="0" lang="en-US" sz="1600" b="1" i="0" u="none" strike="noStrike" kern="14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kumimoji="0" lang="en-US" sz="1600" b="0" i="0" u="none" strike="noStrike" kern="1400" cap="none" spc="0" normalizeH="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Senior Policy Analyst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lang="en-US" sz="1600" kern="1400" baseline="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Last day 7/30/2021</a:t>
            </a:r>
            <a:endParaRPr kumimoji="0" lang="en-US" sz="1400" b="0" i="0" u="none" strike="noStrike" kern="14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293" y="2221601"/>
            <a:ext cx="1761566" cy="2195544"/>
          </a:xfrm>
          <a:prstGeom prst="rect">
            <a:avLst/>
          </a:prstGeom>
        </p:spPr>
      </p:pic>
    </p:spTree>
    <p:extLst>
      <p:ext uri="{BB962C8B-B14F-4D97-AF65-F5344CB8AC3E}">
        <p14:creationId xmlns:p14="http://schemas.microsoft.com/office/powerpoint/2010/main" val="233058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pPr algn="ctr"/>
            <a:r>
              <a:rPr lang="en-US" sz="4400" dirty="0" smtClean="0"/>
              <a:t>Institutional Leadership</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984" y="2373420"/>
            <a:ext cx="1763661" cy="218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09190" y="1969905"/>
            <a:ext cx="4572000" cy="2585323"/>
          </a:xfrm>
          <a:prstGeom prst="rect">
            <a:avLst/>
          </a:prstGeom>
        </p:spPr>
        <p:txBody>
          <a:bodyPr>
            <a:spAutoFit/>
          </a:bodyPr>
          <a:lstStyle/>
          <a:p>
            <a:endParaRPr lang="en-US" dirty="0"/>
          </a:p>
          <a:p>
            <a:r>
              <a:rPr lang="en-US" b="1" dirty="0"/>
              <a:t>Zachary Perrine </a:t>
            </a:r>
            <a:r>
              <a:rPr lang="en-US" dirty="0"/>
              <a:t>has been named interim chancellor at the University of Arkansas Community College at Batesville (UACCB) following the May 31 retirement of longtime chancellor Deborah Frazier. Perrine joined the University of Arkansas Community College at Batesville as vice chancellor for student affairs in June 2020.</a:t>
            </a:r>
          </a:p>
        </p:txBody>
      </p:sp>
    </p:spTree>
    <p:extLst>
      <p:ext uri="{BB962C8B-B14F-4D97-AF65-F5344CB8AC3E}">
        <p14:creationId xmlns:p14="http://schemas.microsoft.com/office/powerpoint/2010/main" val="1771627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1371600"/>
          </a:xfrm>
        </p:spPr>
        <p:txBody>
          <a:bodyPr>
            <a:noAutofit/>
          </a:bodyPr>
          <a:lstStyle/>
          <a:p>
            <a:pPr algn="ctr"/>
            <a:r>
              <a:rPr lang="en-US" sz="4400" dirty="0" smtClean="0"/>
              <a:t>Intercollegiate Athletic </a:t>
            </a:r>
            <a:br>
              <a:rPr lang="en-US" sz="4400" dirty="0" smtClean="0"/>
            </a:br>
            <a:r>
              <a:rPr lang="en-US" sz="4400" dirty="0" smtClean="0"/>
              <a:t>Budget Report for 2021-22</a:t>
            </a:r>
          </a:p>
        </p:txBody>
      </p:sp>
      <p:pic>
        <p:nvPicPr>
          <p:cNvPr id="2" name="Picture 1"/>
          <p:cNvPicPr>
            <a:picLocks noChangeAspect="1"/>
          </p:cNvPicPr>
          <p:nvPr/>
        </p:nvPicPr>
        <p:blipFill>
          <a:blip r:embed="rId2"/>
          <a:stretch>
            <a:fillRect/>
          </a:stretch>
        </p:blipFill>
        <p:spPr>
          <a:xfrm>
            <a:off x="0" y="1728908"/>
            <a:ext cx="9136235" cy="5129092"/>
          </a:xfrm>
          <a:prstGeom prst="rect">
            <a:avLst/>
          </a:prstGeom>
        </p:spPr>
      </p:pic>
    </p:spTree>
    <p:extLst>
      <p:ext uri="{BB962C8B-B14F-4D97-AF65-F5344CB8AC3E}">
        <p14:creationId xmlns:p14="http://schemas.microsoft.com/office/powerpoint/2010/main" val="10902797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pPr algn="ctr"/>
            <a:r>
              <a:rPr lang="en-US" sz="4400" dirty="0" smtClean="0"/>
              <a:t>Institutional Leadership</a:t>
            </a:r>
            <a:endParaRPr lang="en-US" sz="4400" dirty="0"/>
          </a:p>
        </p:txBody>
      </p:sp>
      <p:sp>
        <p:nvSpPr>
          <p:cNvPr id="3" name="Rectangle 2"/>
          <p:cNvSpPr/>
          <p:nvPr/>
        </p:nvSpPr>
        <p:spPr>
          <a:xfrm>
            <a:off x="2270508" y="1417638"/>
            <a:ext cx="6159554" cy="1754326"/>
          </a:xfrm>
          <a:prstGeom prst="rect">
            <a:avLst/>
          </a:prstGeom>
        </p:spPr>
        <p:txBody>
          <a:bodyPr wrap="square">
            <a:spAutoFit/>
          </a:bodyPr>
          <a:lstStyle/>
          <a:p>
            <a:endParaRPr lang="en-US" dirty="0"/>
          </a:p>
          <a:p>
            <a:r>
              <a:rPr lang="en-US" dirty="0" smtClean="0"/>
              <a:t>Former president of North Arkansas College (</a:t>
            </a:r>
            <a:r>
              <a:rPr lang="en-US" dirty="0" err="1" smtClean="0"/>
              <a:t>Northark</a:t>
            </a:r>
            <a:r>
              <a:rPr lang="en-US" dirty="0" smtClean="0"/>
              <a:t>), </a:t>
            </a:r>
            <a:r>
              <a:rPr lang="en-US" b="1" dirty="0" smtClean="0"/>
              <a:t>Dr</a:t>
            </a:r>
            <a:r>
              <a:rPr lang="en-US" b="1" dirty="0"/>
              <a:t>. Randy Esters</a:t>
            </a:r>
            <a:r>
              <a:rPr lang="en-US" dirty="0"/>
              <a:t> </a:t>
            </a:r>
            <a:r>
              <a:rPr lang="en-US" dirty="0" smtClean="0"/>
              <a:t>accepted </a:t>
            </a:r>
            <a:r>
              <a:rPr lang="en-US" dirty="0"/>
              <a:t>a position as the </a:t>
            </a:r>
            <a:r>
              <a:rPr lang="en-US" dirty="0" smtClean="0"/>
              <a:t>chancellor </a:t>
            </a:r>
            <a:r>
              <a:rPr lang="en-US" dirty="0"/>
              <a:t>of Louisiana Delta Community College in Monroe, LA. beginning in </a:t>
            </a:r>
            <a:r>
              <a:rPr lang="en-US" dirty="0" smtClean="0"/>
              <a:t>June. Don Sugg was named interim president during the presidential search. </a:t>
            </a:r>
            <a:endParaRPr lang="en-US" dirty="0"/>
          </a:p>
        </p:txBody>
      </p:sp>
      <p:pic>
        <p:nvPicPr>
          <p:cNvPr id="4" name="Picture 2" descr="About The Pres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69" y="1731196"/>
            <a:ext cx="1421857" cy="1990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69" y="4035354"/>
            <a:ext cx="1421857" cy="21488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0508" y="3910995"/>
            <a:ext cx="6558938" cy="2585323"/>
          </a:xfrm>
          <a:prstGeom prst="rect">
            <a:avLst/>
          </a:prstGeom>
        </p:spPr>
        <p:txBody>
          <a:bodyPr wrap="square">
            <a:spAutoFit/>
          </a:bodyPr>
          <a:lstStyle/>
          <a:p>
            <a:r>
              <a:rPr lang="en-US" b="1" dirty="0" smtClean="0"/>
              <a:t>Dr</a:t>
            </a:r>
            <a:r>
              <a:rPr lang="en-US" b="1" dirty="0"/>
              <a:t>. Rick Massengale</a:t>
            </a:r>
            <a:r>
              <a:rPr lang="en-US" dirty="0"/>
              <a:t>, </a:t>
            </a:r>
            <a:r>
              <a:rPr lang="en-US" dirty="0" err="1"/>
              <a:t>Northark’s</a:t>
            </a:r>
            <a:r>
              <a:rPr lang="en-US" dirty="0"/>
              <a:t> VP for Academic and Student Affairs </a:t>
            </a:r>
            <a:r>
              <a:rPr lang="en-US" dirty="0" smtClean="0"/>
              <a:t>has been selected as </a:t>
            </a:r>
            <a:r>
              <a:rPr lang="en-US" dirty="0"/>
              <a:t>the College’s fifth president. </a:t>
            </a:r>
            <a:r>
              <a:rPr lang="en-US" dirty="0" smtClean="0"/>
              <a:t>Massengale previously served at Arkansas </a:t>
            </a:r>
            <a:r>
              <a:rPr lang="en-US" dirty="0"/>
              <a:t>Tech University in Russellville as associate vice president for sponsored programs and university initiatives and as a professor of computer and information science. He attended the University of the Ozarks in Clarksville, earning his Bachelor of Science degree in computer science from Arkansas Tech, Fort Smith. He </a:t>
            </a:r>
            <a:r>
              <a:rPr lang="en-US" dirty="0" smtClean="0"/>
              <a:t>earned his </a:t>
            </a:r>
            <a:r>
              <a:rPr lang="en-US" dirty="0"/>
              <a:t>Doctor of Philosophy in applied science from the University of Arkansas, Little Rock.</a:t>
            </a:r>
          </a:p>
        </p:txBody>
      </p:sp>
    </p:spTree>
    <p:extLst>
      <p:ext uri="{BB962C8B-B14F-4D97-AF65-F5344CB8AC3E}">
        <p14:creationId xmlns:p14="http://schemas.microsoft.com/office/powerpoint/2010/main" val="615211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pPr algn="ctr"/>
            <a:r>
              <a:rPr lang="en-US" sz="4400" dirty="0" smtClean="0"/>
              <a:t>Institutional Leadership</a:t>
            </a:r>
            <a:endParaRPr lang="en-US" sz="4400" dirty="0"/>
          </a:p>
        </p:txBody>
      </p:sp>
      <p:sp>
        <p:nvSpPr>
          <p:cNvPr id="3" name="Rectangle 2"/>
          <p:cNvSpPr/>
          <p:nvPr/>
        </p:nvSpPr>
        <p:spPr>
          <a:xfrm>
            <a:off x="3609190" y="2006481"/>
            <a:ext cx="5008116" cy="2585323"/>
          </a:xfrm>
          <a:prstGeom prst="rect">
            <a:avLst/>
          </a:prstGeom>
        </p:spPr>
        <p:txBody>
          <a:bodyPr wrap="square">
            <a:spAutoFit/>
          </a:bodyPr>
          <a:lstStyle/>
          <a:p>
            <a:endParaRPr lang="en-US" dirty="0"/>
          </a:p>
          <a:p>
            <a:r>
              <a:rPr lang="en-US" dirty="0"/>
              <a:t>University of Arkansas System President Dr. Donald R. Bobbitt </a:t>
            </a:r>
            <a:r>
              <a:rPr lang="en-US" dirty="0" smtClean="0"/>
              <a:t>recommended </a:t>
            </a:r>
            <a:r>
              <a:rPr lang="en-US" b="1" dirty="0" smtClean="0"/>
              <a:t>Christine Holt, </a:t>
            </a:r>
            <a:r>
              <a:rPr lang="en-US" dirty="0" smtClean="0"/>
              <a:t>D.B.A., J.D., as </a:t>
            </a:r>
            <a:r>
              <a:rPr lang="en-US" dirty="0"/>
              <a:t>the next chancellor at the University of </a:t>
            </a:r>
            <a:r>
              <a:rPr lang="en-US" dirty="0" smtClean="0"/>
              <a:t> Arkansas </a:t>
            </a:r>
            <a:r>
              <a:rPr lang="en-US" dirty="0"/>
              <a:t>Hope-Texarkana (UAHT). </a:t>
            </a:r>
          </a:p>
          <a:p>
            <a:endParaRPr lang="en-US" dirty="0"/>
          </a:p>
          <a:p>
            <a:r>
              <a:rPr lang="en-US" dirty="0" smtClean="0"/>
              <a:t>Holt</a:t>
            </a:r>
            <a:r>
              <a:rPr lang="en-US" dirty="0"/>
              <a:t>, who currently serves as chief of staff for the University of Missouri System, is expected to begin her new role by Sept. 1. </a:t>
            </a:r>
          </a:p>
        </p:txBody>
      </p:sp>
      <p:pic>
        <p:nvPicPr>
          <p:cNvPr id="4104" name="Picture 8" descr="Christine Holt Recommended for Chancellor Post at UAHT | Arkansas Business  News | ArkansasBusines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96" y="2326388"/>
            <a:ext cx="1899996" cy="253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21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ulsa County COVID-19 Data | Tulsa Health Depa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8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921775"/>
            <a:ext cx="9144001" cy="277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002060"/>
                </a:solidFill>
                <a:effectLst>
                  <a:outerShdw blurRad="38100" dist="19050" dir="2700000" algn="tl" rotWithShape="0">
                    <a:prstClr val="black">
                      <a:alpha val="40000"/>
                    </a:prstClr>
                  </a:outerShdw>
                </a:effectLst>
                <a:uLnTx/>
                <a:uFillTx/>
                <a:latin typeface="Bahnschrift SemiBold" panose="020B0502040204020203" pitchFamily="34" charset="0"/>
                <a:ea typeface="+mn-ea"/>
                <a:cs typeface="+mn-cs"/>
              </a:rPr>
              <a:t>HIGHER EDUCATION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002060"/>
                </a:solidFill>
                <a:effectLst>
                  <a:outerShdw blurRad="38100" dist="19050" dir="2700000" algn="tl" rotWithShape="0">
                    <a:prstClr val="black">
                      <a:alpha val="40000"/>
                    </a:prstClr>
                  </a:outerShdw>
                </a:effectLst>
                <a:uLnTx/>
                <a:uFillTx/>
                <a:latin typeface="Bahnschrift SemiBold" panose="020B0502040204020203" pitchFamily="34" charset="0"/>
                <a:ea typeface="+mn-ea"/>
                <a:cs typeface="+mn-cs"/>
              </a:rPr>
              <a:t>COVID-19 RESPONSE</a:t>
            </a:r>
            <a:endParaRPr kumimoji="0" lang="en-US" sz="54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Bahnschrift SemiBold" panose="020B0502040204020203" pitchFamily="34" charset="0"/>
              <a:ea typeface="+mn-ea"/>
              <a:cs typeface="+mn-cs"/>
            </a:endParaRPr>
          </a:p>
        </p:txBody>
      </p:sp>
    </p:spTree>
    <p:extLst>
      <p:ext uri="{BB962C8B-B14F-4D97-AF65-F5344CB8AC3E}">
        <p14:creationId xmlns:p14="http://schemas.microsoft.com/office/powerpoint/2010/main" val="20472685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562483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515944" y="3637050"/>
            <a:ext cx="8628056" cy="78175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rPr>
              <a:t>AGENDA ITEM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charset="0"/>
                <a:cs typeface="Times New Roman" panose="02020603050405020304" pitchFamily="18" charset="0"/>
              </a:rPr>
              <a:t>#03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annual </a:t>
            </a:r>
            <a:r>
              <a:rPr kumimoji="0" lang="en-US" sz="2800" b="1" i="0" u="none" strike="noStrike" kern="1200" cap="all"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report-Concurrent education</a:t>
            </a:r>
            <a:endParaRPr kumimoji="0" lang="en-US" sz="2800" b="1" i="0" u="none" strike="noStrike" kern="1200" cap="all"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endParaRPr>
          </a:p>
        </p:txBody>
      </p:sp>
      <p:cxnSp>
        <p:nvCxnSpPr>
          <p:cNvPr id="17" name="Straight Connector 16"/>
          <p:cNvCxnSpPr/>
          <p:nvPr/>
        </p:nvCxnSpPr>
        <p:spPr>
          <a:xfrm>
            <a:off x="663125" y="451729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15233"/>
            <a:ext cx="2810005" cy="1721817"/>
          </a:xfrm>
          <a:prstGeom prst="rect">
            <a:avLst/>
          </a:prstGeom>
        </p:spPr>
      </p:pic>
      <p:sp>
        <p:nvSpPr>
          <p:cNvPr id="8" name="Slide Number Placeholder 5"/>
          <p:cNvSpPr txBox="1">
            <a:spLocks/>
          </p:cNvSpPr>
          <p:nvPr/>
        </p:nvSpPr>
        <p:spPr>
          <a:xfrm>
            <a:off x="515944" y="4527870"/>
            <a:ext cx="9220200" cy="830997"/>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Associate Director for Academic Affairs</a:t>
            </a:r>
          </a:p>
        </p:txBody>
      </p:sp>
    </p:spTree>
    <p:extLst>
      <p:ext uri="{BB962C8B-B14F-4D97-AF65-F5344CB8AC3E}">
        <p14:creationId xmlns:p14="http://schemas.microsoft.com/office/powerpoint/2010/main" val="7199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a:t>
            </a:r>
            <a:r>
              <a:rPr lang="en-US" dirty="0" smtClean="0"/>
              <a:t>Report on Concurrent Education</a:t>
            </a:r>
            <a:endParaRPr lang="en-US" dirty="0"/>
          </a:p>
        </p:txBody>
      </p:sp>
      <p:sp>
        <p:nvSpPr>
          <p:cNvPr id="7" name="Content Placeholder 6"/>
          <p:cNvSpPr>
            <a:spLocks noGrp="1"/>
          </p:cNvSpPr>
          <p:nvPr>
            <p:ph sz="half" idx="10"/>
          </p:nvPr>
        </p:nvSpPr>
        <p:spPr>
          <a:xfrm>
            <a:off x="457200" y="1676400"/>
            <a:ext cx="8229600" cy="3916363"/>
          </a:xfrm>
        </p:spPr>
        <p:txBody>
          <a:bodyPr/>
          <a:lstStyle/>
          <a:p>
            <a:pPr marL="0" indent="0">
              <a:buNone/>
            </a:pPr>
            <a:r>
              <a:rPr lang="en-US" sz="2000" b="1" u="sng" dirty="0"/>
              <a:t>Concurrent Credit Courses</a:t>
            </a:r>
            <a:r>
              <a:rPr lang="en-US" sz="2000" dirty="0"/>
              <a:t> </a:t>
            </a:r>
          </a:p>
          <a:p>
            <a:pPr algn="just"/>
            <a:r>
              <a:rPr lang="en-US" sz="2000" dirty="0"/>
              <a:t>Concurrent credit courses must be freshman and/or sophomore-level courses approved through an established institutional process and included in the institutional course catalog. </a:t>
            </a:r>
            <a:endParaRPr lang="en-US" sz="2000" dirty="0" smtClean="0"/>
          </a:p>
          <a:p>
            <a:pPr algn="just"/>
            <a:endParaRPr lang="en-US" sz="2000" dirty="0" smtClean="0"/>
          </a:p>
          <a:p>
            <a:pPr algn="just"/>
            <a:r>
              <a:rPr lang="en-US" sz="2000" dirty="0" smtClean="0"/>
              <a:t>The </a:t>
            </a:r>
            <a:r>
              <a:rPr lang="en-US" sz="2000" dirty="0"/>
              <a:t>general education courses offered for concurrent credit must be listed in the Arkansas Course Transfer System (ACTS). A list of the career and technical education (CTE) courses offered for concurrent credit must be attached to the signed Memorandum of Understanding (MOU) between the high school/school district and the college/university.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410200"/>
            <a:ext cx="2209800" cy="1354044"/>
          </a:xfrm>
          <a:prstGeom prst="rect">
            <a:avLst/>
          </a:prstGeom>
        </p:spPr>
      </p:pic>
    </p:spTree>
    <p:extLst>
      <p:ext uri="{BB962C8B-B14F-4D97-AF65-F5344CB8AC3E}">
        <p14:creationId xmlns:p14="http://schemas.microsoft.com/office/powerpoint/2010/main" val="453547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Report on Concurrent </a:t>
            </a:r>
            <a:r>
              <a:rPr lang="en-US" dirty="0" smtClean="0"/>
              <a:t>Education </a:t>
            </a:r>
            <a:endParaRPr lang="en-US" dirty="0"/>
          </a:p>
        </p:txBody>
      </p:sp>
      <p:sp>
        <p:nvSpPr>
          <p:cNvPr id="7" name="Content Placeholder 6"/>
          <p:cNvSpPr>
            <a:spLocks noGrp="1"/>
          </p:cNvSpPr>
          <p:nvPr>
            <p:ph sz="half" idx="10"/>
          </p:nvPr>
        </p:nvSpPr>
        <p:spPr>
          <a:xfrm>
            <a:off x="457200" y="1676400"/>
            <a:ext cx="8229600" cy="3916363"/>
          </a:xfrm>
        </p:spPr>
        <p:txBody>
          <a:bodyPr/>
          <a:lstStyle/>
          <a:p>
            <a:pPr marL="0" indent="0">
              <a:buNone/>
            </a:pPr>
            <a:r>
              <a:rPr lang="en-US" sz="2000" b="1" u="sng" dirty="0"/>
              <a:t>Concurrent Course Ownership</a:t>
            </a:r>
            <a:r>
              <a:rPr lang="en-US" sz="2000" dirty="0"/>
              <a:t> </a:t>
            </a:r>
          </a:p>
          <a:p>
            <a:r>
              <a:rPr lang="en-US" sz="2000" dirty="0"/>
              <a:t>Postsecondary institutions must demonstrate “ownership” of any course offered for concurrent credit for which students are reported for funding purposes. Ownership of courses means that the college/university will</a:t>
            </a:r>
            <a:r>
              <a:rPr lang="en-US" sz="2000" dirty="0" smtClean="0"/>
              <a:t>:</a:t>
            </a:r>
          </a:p>
          <a:p>
            <a:pPr lvl="1"/>
            <a:r>
              <a:rPr lang="en-US" sz="2000" dirty="0"/>
              <a:t>Provide the instructors with appropriate training and orientation in course curriculum, assessment </a:t>
            </a:r>
            <a:r>
              <a:rPr lang="en-US" sz="2000" dirty="0" smtClean="0"/>
              <a:t>criteria </a:t>
            </a:r>
          </a:p>
          <a:p>
            <a:pPr lvl="1"/>
            <a:r>
              <a:rPr lang="en-US" sz="2000" dirty="0"/>
              <a:t>Ensure that instructors receive continuing collegial interaction with college faculty through professional development, required seminars, and site </a:t>
            </a:r>
            <a:r>
              <a:rPr lang="en-US" sz="2000" dirty="0" smtClean="0"/>
              <a:t>visits</a:t>
            </a:r>
          </a:p>
          <a:p>
            <a:pPr lvl="1"/>
            <a:r>
              <a:rPr lang="en-US" sz="2000" dirty="0"/>
              <a:t>Ensure that students have the opportunity to utilize institutional resources including the college/university library and academic advising on the college/university campus. </a:t>
            </a:r>
            <a:endParaRPr lang="en-US" sz="2000" u="sng" dirty="0"/>
          </a:p>
          <a:p>
            <a:endParaRPr lang="en-US" dirty="0" smtClean="0"/>
          </a:p>
          <a:p>
            <a:endParaRPr lang="en-US" sz="2000" dirty="0"/>
          </a:p>
          <a:p>
            <a:pPr lvl="1"/>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5257800"/>
            <a:ext cx="2115395" cy="14904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377" y="5257800"/>
            <a:ext cx="2271128" cy="1600200"/>
          </a:xfrm>
          <a:prstGeom prst="rect">
            <a:avLst/>
          </a:prstGeom>
        </p:spPr>
      </p:pic>
    </p:spTree>
    <p:extLst>
      <p:ext uri="{BB962C8B-B14F-4D97-AF65-F5344CB8AC3E}">
        <p14:creationId xmlns:p14="http://schemas.microsoft.com/office/powerpoint/2010/main" val="2434442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State of Concurrent Education in Arkansas </a:t>
            </a:r>
            <a:endParaRPr lang="en-US" dirty="0"/>
          </a:p>
        </p:txBody>
      </p:sp>
      <p:sp>
        <p:nvSpPr>
          <p:cNvPr id="7" name="Content Placeholder 6"/>
          <p:cNvSpPr>
            <a:spLocks noGrp="1"/>
          </p:cNvSpPr>
          <p:nvPr>
            <p:ph sz="half" idx="10"/>
          </p:nvPr>
        </p:nvSpPr>
        <p:spPr>
          <a:xfrm>
            <a:off x="228600" y="1676400"/>
            <a:ext cx="8382000" cy="1447800"/>
          </a:xfrm>
        </p:spPr>
        <p:txBody>
          <a:bodyPr/>
          <a:lstStyle/>
          <a:p>
            <a:pPr marL="0" indent="0">
              <a:buNone/>
            </a:pPr>
            <a:r>
              <a:rPr lang="en-US" sz="2000" b="1" u="heavy" dirty="0"/>
              <a:t>Statewide Overview</a:t>
            </a:r>
            <a:endParaRPr lang="en-US" sz="2000" b="1" dirty="0"/>
          </a:p>
          <a:p>
            <a:pPr algn="just"/>
            <a:r>
              <a:rPr lang="en-US" sz="2000" dirty="0" smtClean="0"/>
              <a:t>AY 18 </a:t>
            </a:r>
            <a:r>
              <a:rPr lang="en-US" sz="2000" dirty="0"/>
              <a:t>to AY </a:t>
            </a:r>
            <a:r>
              <a:rPr lang="en-US" sz="2000" dirty="0" smtClean="0"/>
              <a:t>21, </a:t>
            </a:r>
            <a:r>
              <a:rPr lang="en-US" sz="2000" dirty="0"/>
              <a:t>the total number of concurrent courses offered by all public institutions </a:t>
            </a:r>
            <a:r>
              <a:rPr lang="en-US" sz="2000" dirty="0" smtClean="0"/>
              <a:t>decreased. By </a:t>
            </a:r>
            <a:r>
              <a:rPr lang="en-US" sz="2000" dirty="0"/>
              <a:t>institutional type, concurrent course offerings decreased at four-year institutions by 8% but increased at two-year institutions by 2</a:t>
            </a:r>
            <a:r>
              <a:rPr lang="en-US" sz="2000" dirty="0" smtClean="0"/>
              <a:t>%. </a:t>
            </a:r>
            <a:r>
              <a:rPr lang="en-US" sz="2000" dirty="0"/>
              <a:t>Further breakdown of institutional trends are noted below. </a:t>
            </a:r>
          </a:p>
        </p:txBody>
      </p:sp>
      <p:sp>
        <p:nvSpPr>
          <p:cNvPr id="2" name="Rectangle 1"/>
          <p:cNvSpPr/>
          <p:nvPr/>
        </p:nvSpPr>
        <p:spPr>
          <a:xfrm>
            <a:off x="6705600" y="5257800"/>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8001000" cy="2971800"/>
          </a:xfrm>
          <a:prstGeom prst="rect">
            <a:avLst/>
          </a:prstGeom>
          <a:noFill/>
        </p:spPr>
      </p:pic>
    </p:spTree>
    <p:extLst>
      <p:ext uri="{BB962C8B-B14F-4D97-AF65-F5344CB8AC3E}">
        <p14:creationId xmlns:p14="http://schemas.microsoft.com/office/powerpoint/2010/main" val="22661901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05600" y="5257800"/>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itle 4"/>
          <p:cNvSpPr>
            <a:spLocks noGrp="1"/>
          </p:cNvSpPr>
          <p:nvPr>
            <p:ph type="title"/>
          </p:nvPr>
        </p:nvSpPr>
        <p:spPr/>
        <p:txBody>
          <a:bodyPr>
            <a:normAutofit fontScale="90000"/>
          </a:bodyPr>
          <a:lstStyle/>
          <a:p>
            <a:r>
              <a:rPr lang="en-US" dirty="0" smtClean="0"/>
              <a:t>State of Concurrent Education in Arkansas </a:t>
            </a:r>
            <a:endParaRPr lang="en-US" dirty="0"/>
          </a:p>
        </p:txBody>
      </p:sp>
      <p:sp>
        <p:nvSpPr>
          <p:cNvPr id="7" name="Content Placeholder 6"/>
          <p:cNvSpPr>
            <a:spLocks noGrp="1"/>
          </p:cNvSpPr>
          <p:nvPr>
            <p:ph sz="half" idx="10"/>
          </p:nvPr>
        </p:nvSpPr>
        <p:spPr>
          <a:xfrm>
            <a:off x="457200" y="1600200"/>
            <a:ext cx="8229600" cy="3891023"/>
          </a:xfrm>
        </p:spPr>
        <p:txBody>
          <a:bodyPr/>
          <a:lstStyle/>
          <a:p>
            <a:pPr marL="0" indent="0">
              <a:buNone/>
            </a:pPr>
            <a:r>
              <a:rPr lang="en-US" sz="2000" b="1" u="sng" dirty="0" smtClean="0"/>
              <a:t>Concurrent Student Breakdown</a:t>
            </a:r>
            <a:endParaRPr lang="en-US" sz="1600" dirty="0"/>
          </a:p>
          <a:p>
            <a:pPr algn="just"/>
            <a:r>
              <a:rPr lang="en-US" sz="2000" dirty="0"/>
              <a:t>Focusing solely on the concurrent student population, it is notable to acknowledge that more female students have enrolled in concurrent courses than male students for AY </a:t>
            </a:r>
            <a:r>
              <a:rPr lang="en-US" sz="2000" dirty="0" smtClean="0"/>
              <a:t>18 </a:t>
            </a:r>
            <a:r>
              <a:rPr lang="en-US" sz="2000" dirty="0"/>
              <a:t>and AY </a:t>
            </a:r>
            <a:r>
              <a:rPr lang="en-US" sz="2000" dirty="0" smtClean="0"/>
              <a:t>21 </a:t>
            </a:r>
            <a:r>
              <a:rPr lang="en-US" sz="2000" dirty="0"/>
              <a:t>regardless of the institutional type. </a:t>
            </a:r>
          </a:p>
          <a:p>
            <a:pPr marL="0" indent="0">
              <a:buNone/>
            </a:pPr>
            <a:endParaRPr lang="en-US"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8534400" cy="3505200"/>
          </a:xfrm>
          <a:prstGeom prst="rect">
            <a:avLst/>
          </a:prstGeom>
          <a:noFill/>
        </p:spPr>
      </p:pic>
    </p:spTree>
    <p:extLst>
      <p:ext uri="{BB962C8B-B14F-4D97-AF65-F5344CB8AC3E}">
        <p14:creationId xmlns:p14="http://schemas.microsoft.com/office/powerpoint/2010/main" val="29268366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05600" y="5257800"/>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itle 4"/>
          <p:cNvSpPr>
            <a:spLocks noGrp="1"/>
          </p:cNvSpPr>
          <p:nvPr>
            <p:ph type="title"/>
          </p:nvPr>
        </p:nvSpPr>
        <p:spPr/>
        <p:txBody>
          <a:bodyPr>
            <a:normAutofit fontScale="90000"/>
          </a:bodyPr>
          <a:lstStyle/>
          <a:p>
            <a:r>
              <a:rPr lang="en-US" dirty="0" smtClean="0"/>
              <a:t>State of Concurrent Education in Arkansas </a:t>
            </a:r>
            <a:endParaRPr lang="en-US" dirty="0"/>
          </a:p>
        </p:txBody>
      </p:sp>
      <p:sp>
        <p:nvSpPr>
          <p:cNvPr id="7" name="Content Placeholder 6"/>
          <p:cNvSpPr>
            <a:spLocks noGrp="1"/>
          </p:cNvSpPr>
          <p:nvPr>
            <p:ph sz="half" idx="10"/>
          </p:nvPr>
        </p:nvSpPr>
        <p:spPr>
          <a:xfrm>
            <a:off x="32982" y="1414344"/>
            <a:ext cx="8458200" cy="1219200"/>
          </a:xfrm>
        </p:spPr>
        <p:txBody>
          <a:bodyPr/>
          <a:lstStyle/>
          <a:p>
            <a:pPr marL="0" indent="0">
              <a:buNone/>
            </a:pPr>
            <a:r>
              <a:rPr lang="en-US" sz="2000" b="1" u="sng" dirty="0" smtClean="0"/>
              <a:t>Concurrent Student Breakdown</a:t>
            </a:r>
            <a:endParaRPr lang="en-US" sz="1600" dirty="0"/>
          </a:p>
          <a:p>
            <a:pPr algn="just"/>
            <a:r>
              <a:rPr lang="en-US" sz="2000" dirty="0"/>
              <a:t>The majority of students who have taken concurrent or dual enrollment at Arkansas public institutions in AY 21 have been White students (73%) followed by Hispanic (9%) and African-American students (8</a:t>
            </a:r>
            <a:r>
              <a:rPr lang="en-US" sz="2000" dirty="0" smtClean="0"/>
              <a:t>%). * </a:t>
            </a:r>
            <a:endParaRPr lang="en-US" sz="2000" dirty="0"/>
          </a:p>
          <a:p>
            <a:pPr marL="0" indent="0" algn="just">
              <a:buNone/>
            </a:pPr>
            <a:r>
              <a:rPr lang="en-US" sz="2000" dirty="0" smtClean="0"/>
              <a:t> </a:t>
            </a:r>
            <a:endParaRPr lang="en-US" sz="2000" dirty="0"/>
          </a:p>
          <a:p>
            <a:pPr marL="0" indent="0">
              <a:buNone/>
            </a:pPr>
            <a:endParaRPr lang="en-US" sz="2000" dirty="0"/>
          </a:p>
        </p:txBody>
      </p:sp>
      <p:sp>
        <p:nvSpPr>
          <p:cNvPr id="2" name="Rectangle 1"/>
          <p:cNvSpPr/>
          <p:nvPr/>
        </p:nvSpPr>
        <p:spPr>
          <a:xfrm>
            <a:off x="228600" y="6227802"/>
            <a:ext cx="8686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222222"/>
                </a:solidFill>
                <a:effectLst/>
                <a:uLnTx/>
                <a:uFillTx/>
                <a:latin typeface="Times New Roman" panose="02020603050405020304" pitchFamily="18" charset="0"/>
                <a:ea typeface="Arial" panose="020B0604020202020204" pitchFamily="34" charset="0"/>
                <a:cs typeface="Times New Roman" panose="02020603050405020304" pitchFamily="18" charset="0"/>
              </a:rPr>
              <a:t>*Due </a:t>
            </a:r>
            <a: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ea typeface="Arial" panose="020B0604020202020204" pitchFamily="34" charset="0"/>
                <a:cs typeface="Times New Roman" panose="02020603050405020304" pitchFamily="18" charset="0"/>
              </a:rPr>
              <a:t>to updates in our student information system, concurrent student data related to race or ethnicity in AY 20 will not be included in this report.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305800" cy="3520996"/>
          </a:xfrm>
          <a:prstGeom prst="rect">
            <a:avLst/>
          </a:prstGeom>
          <a:noFill/>
        </p:spPr>
      </p:pic>
    </p:spTree>
    <p:extLst>
      <p:ext uri="{BB962C8B-B14F-4D97-AF65-F5344CB8AC3E}">
        <p14:creationId xmlns:p14="http://schemas.microsoft.com/office/powerpoint/2010/main" val="331709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1371600"/>
          </a:xfrm>
        </p:spPr>
        <p:txBody>
          <a:bodyPr>
            <a:noAutofit/>
          </a:bodyPr>
          <a:lstStyle/>
          <a:p>
            <a:pPr algn="ctr"/>
            <a:r>
              <a:rPr lang="en-US" sz="4400" dirty="0" smtClean="0"/>
              <a:t>Intercollegiate Athletic </a:t>
            </a:r>
            <a:br>
              <a:rPr lang="en-US" sz="4400" dirty="0" smtClean="0"/>
            </a:br>
            <a:r>
              <a:rPr lang="en-US" sz="4400" dirty="0" smtClean="0"/>
              <a:t>Budget Report for 2021-22</a:t>
            </a:r>
          </a:p>
        </p:txBody>
      </p:sp>
      <p:pic>
        <p:nvPicPr>
          <p:cNvPr id="4" name="Picture 3"/>
          <p:cNvPicPr>
            <a:picLocks noChangeAspect="1"/>
          </p:cNvPicPr>
          <p:nvPr/>
        </p:nvPicPr>
        <p:blipFill>
          <a:blip r:embed="rId2"/>
          <a:stretch>
            <a:fillRect/>
          </a:stretch>
        </p:blipFill>
        <p:spPr>
          <a:xfrm>
            <a:off x="0" y="1766277"/>
            <a:ext cx="9141158" cy="4675923"/>
          </a:xfrm>
          <a:prstGeom prst="rect">
            <a:avLst/>
          </a:prstGeom>
        </p:spPr>
      </p:pic>
    </p:spTree>
    <p:extLst>
      <p:ext uri="{BB962C8B-B14F-4D97-AF65-F5344CB8AC3E}">
        <p14:creationId xmlns:p14="http://schemas.microsoft.com/office/powerpoint/2010/main" val="8193066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05600" y="5257800"/>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itle 4"/>
          <p:cNvSpPr>
            <a:spLocks noGrp="1"/>
          </p:cNvSpPr>
          <p:nvPr>
            <p:ph type="title"/>
          </p:nvPr>
        </p:nvSpPr>
        <p:spPr/>
        <p:txBody>
          <a:bodyPr>
            <a:normAutofit fontScale="90000"/>
          </a:bodyPr>
          <a:lstStyle/>
          <a:p>
            <a:r>
              <a:rPr lang="en-US" dirty="0" smtClean="0"/>
              <a:t>State of Concurrent Education in Arkansas </a:t>
            </a:r>
            <a:endParaRPr lang="en-US" dirty="0"/>
          </a:p>
        </p:txBody>
      </p:sp>
      <p:sp>
        <p:nvSpPr>
          <p:cNvPr id="7" name="Content Placeholder 6"/>
          <p:cNvSpPr>
            <a:spLocks noGrp="1"/>
          </p:cNvSpPr>
          <p:nvPr>
            <p:ph sz="half" idx="10"/>
          </p:nvPr>
        </p:nvSpPr>
        <p:spPr>
          <a:xfrm>
            <a:off x="76200" y="1413881"/>
            <a:ext cx="8686800" cy="609599"/>
          </a:xfrm>
        </p:spPr>
        <p:txBody>
          <a:bodyPr/>
          <a:lstStyle/>
          <a:p>
            <a:r>
              <a:rPr lang="en-US" sz="2000" dirty="0"/>
              <a:t>2020-2021 Listing of Concurrent Tuition Amounts Charged to Students </a:t>
            </a:r>
            <a:r>
              <a:rPr lang="en-US" sz="2000" dirty="0" smtClean="0"/>
              <a:t>from AHECB </a:t>
            </a:r>
            <a:r>
              <a:rPr lang="en-US" sz="2000" dirty="0"/>
              <a:t>Approved </a:t>
            </a:r>
            <a:r>
              <a:rPr lang="en-US" sz="2000" dirty="0" smtClean="0"/>
              <a:t> Providers </a:t>
            </a:r>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158" y="5138928"/>
            <a:ext cx="2439842" cy="17190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3480"/>
            <a:ext cx="8991600" cy="4758320"/>
          </a:xfrm>
          <a:prstGeom prst="rect">
            <a:avLst/>
          </a:prstGeom>
        </p:spPr>
      </p:pic>
    </p:spTree>
    <p:extLst>
      <p:ext uri="{BB962C8B-B14F-4D97-AF65-F5344CB8AC3E}">
        <p14:creationId xmlns:p14="http://schemas.microsoft.com/office/powerpoint/2010/main" val="37417350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05600" y="5257800"/>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itle 4"/>
          <p:cNvSpPr>
            <a:spLocks noGrp="1"/>
          </p:cNvSpPr>
          <p:nvPr>
            <p:ph type="title"/>
          </p:nvPr>
        </p:nvSpPr>
        <p:spPr/>
        <p:txBody>
          <a:bodyPr>
            <a:normAutofit fontScale="90000"/>
          </a:bodyPr>
          <a:lstStyle/>
          <a:p>
            <a:r>
              <a:rPr lang="en-US" dirty="0" smtClean="0"/>
              <a:t>State of Concurrent Education in Arkansas </a:t>
            </a:r>
            <a:endParaRPr lang="en-US" dirty="0"/>
          </a:p>
        </p:txBody>
      </p:sp>
      <p:sp>
        <p:nvSpPr>
          <p:cNvPr id="7" name="Content Placeholder 6"/>
          <p:cNvSpPr>
            <a:spLocks noGrp="1"/>
          </p:cNvSpPr>
          <p:nvPr>
            <p:ph sz="half" idx="10"/>
          </p:nvPr>
        </p:nvSpPr>
        <p:spPr>
          <a:xfrm>
            <a:off x="76200" y="1483487"/>
            <a:ext cx="8686800" cy="1335913"/>
          </a:xfrm>
        </p:spPr>
        <p:txBody>
          <a:bodyPr/>
          <a:lstStyle/>
          <a:p>
            <a:pPr marL="0" indent="0">
              <a:buNone/>
            </a:pPr>
            <a:r>
              <a:rPr lang="en-US" sz="2000" b="1" u="sng" dirty="0" smtClean="0"/>
              <a:t>Concurrent Authorization </a:t>
            </a:r>
            <a:endParaRPr lang="en-US" sz="1600" dirty="0"/>
          </a:p>
          <a:p>
            <a:pPr algn="just"/>
            <a:r>
              <a:rPr lang="en-US" sz="2000" dirty="0" smtClean="0"/>
              <a:t>During summer </a:t>
            </a:r>
            <a:r>
              <a:rPr lang="en-US" sz="2000" dirty="0" smtClean="0"/>
              <a:t>2021</a:t>
            </a:r>
            <a:r>
              <a:rPr lang="en-US" sz="2000" dirty="0" smtClean="0"/>
              <a:t>, ADHE/AA staff worked with private institutions, that were interested in  AHECB concurrent authorization Each institution’s concurrent program was assessed in the following areas by an independent panel: </a:t>
            </a:r>
          </a:p>
          <a:p>
            <a:pPr lvl="1" algn="just"/>
            <a:r>
              <a:rPr lang="en-US" sz="1800" dirty="0"/>
              <a:t>Concurrent Memorandums of Understanding (MOUs</a:t>
            </a:r>
            <a:r>
              <a:rPr lang="en-US" sz="1800" dirty="0" smtClean="0"/>
              <a:t>)</a:t>
            </a:r>
          </a:p>
          <a:p>
            <a:pPr lvl="1" algn="just"/>
            <a:r>
              <a:rPr lang="en-US" sz="1800" dirty="0"/>
              <a:t>Concurrent Course </a:t>
            </a:r>
            <a:r>
              <a:rPr lang="en-US" sz="1800" dirty="0" smtClean="0"/>
              <a:t>Offerings</a:t>
            </a:r>
          </a:p>
          <a:p>
            <a:pPr lvl="1" algn="just"/>
            <a:r>
              <a:rPr lang="en-US" sz="1800" dirty="0"/>
              <a:t>Concurrent Course </a:t>
            </a:r>
            <a:r>
              <a:rPr lang="en-US" sz="1800" dirty="0" smtClean="0"/>
              <a:t>Quality</a:t>
            </a:r>
          </a:p>
          <a:p>
            <a:pPr lvl="2" algn="just"/>
            <a:r>
              <a:rPr lang="en-US" sz="1800" dirty="0">
                <a:latin typeface="Times New Roman" panose="02020603050405020304" pitchFamily="18" charset="0"/>
                <a:cs typeface="Times New Roman" panose="02020603050405020304" pitchFamily="18" charset="0"/>
              </a:rPr>
              <a:t>Student Learning </a:t>
            </a:r>
            <a:r>
              <a:rPr lang="en-US" sz="1800" dirty="0" smtClean="0">
                <a:latin typeface="Times New Roman" panose="02020603050405020304" pitchFamily="18" charset="0"/>
                <a:cs typeface="Times New Roman" panose="02020603050405020304" pitchFamily="18" charset="0"/>
              </a:rPr>
              <a:t>Outcomes</a:t>
            </a:r>
          </a:p>
          <a:p>
            <a:pPr lvl="2" algn="just"/>
            <a:r>
              <a:rPr lang="en-US" sz="1800" dirty="0" smtClean="0">
                <a:latin typeface="Times New Roman" panose="02020603050405020304" pitchFamily="18" charset="0"/>
                <a:cs typeface="Times New Roman" panose="02020603050405020304" pitchFamily="18" charset="0"/>
              </a:rPr>
              <a:t>Syllabi</a:t>
            </a:r>
          </a:p>
          <a:p>
            <a:pPr lvl="2" algn="just"/>
            <a:r>
              <a:rPr lang="en-US" sz="1800" dirty="0" smtClean="0">
                <a:latin typeface="Times New Roman" panose="02020603050405020304" pitchFamily="18" charset="0"/>
                <a:cs typeface="Times New Roman" panose="02020603050405020304" pitchFamily="18" charset="0"/>
              </a:rPr>
              <a:t>Grading </a:t>
            </a:r>
            <a:r>
              <a:rPr lang="en-US" sz="1800" dirty="0">
                <a:latin typeface="Times New Roman" panose="02020603050405020304" pitchFamily="18" charset="0"/>
                <a:cs typeface="Times New Roman" panose="02020603050405020304" pitchFamily="18" charset="0"/>
              </a:rPr>
              <a:t>Standards</a:t>
            </a:r>
          </a:p>
          <a:p>
            <a:pPr lvl="1" algn="just"/>
            <a:r>
              <a:rPr lang="en-US" sz="1800" dirty="0"/>
              <a:t>Concurrent </a:t>
            </a:r>
            <a:r>
              <a:rPr lang="en-US" sz="1800" dirty="0" smtClean="0"/>
              <a:t>Instructors</a:t>
            </a:r>
          </a:p>
          <a:p>
            <a:pPr lvl="1" algn="just"/>
            <a:r>
              <a:rPr lang="en-US" sz="1800" dirty="0"/>
              <a:t>Grade Awarding &amp; </a:t>
            </a:r>
            <a:r>
              <a:rPr lang="en-US" sz="1800" dirty="0" smtClean="0"/>
              <a:t>Recording</a:t>
            </a:r>
          </a:p>
          <a:p>
            <a:pPr lvl="1" algn="just"/>
            <a:r>
              <a:rPr lang="en-US" sz="1800" dirty="0"/>
              <a:t>Student Success, Persistence, &amp; Retention Data </a:t>
            </a:r>
            <a:endParaRPr lang="en-US" sz="1800" dirty="0" smtClean="0"/>
          </a:p>
          <a:p>
            <a:pPr marL="457200" lvl="1" indent="0" algn="just">
              <a:buNone/>
            </a:pPr>
            <a:endParaRPr lang="en-US" sz="1800" dirty="0" smtClean="0"/>
          </a:p>
          <a:p>
            <a:pPr lvl="1" algn="just"/>
            <a:endParaRPr lang="en-US" dirty="0" smtClean="0"/>
          </a:p>
          <a:p>
            <a:pPr lvl="1" algn="just"/>
            <a:endParaRPr lang="en-US" dirty="0"/>
          </a:p>
          <a:p>
            <a:pPr lvl="1" algn="just"/>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200400"/>
            <a:ext cx="2618040" cy="3388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22415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05600" y="5257800"/>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itle 4"/>
          <p:cNvSpPr>
            <a:spLocks noGrp="1"/>
          </p:cNvSpPr>
          <p:nvPr>
            <p:ph type="title"/>
          </p:nvPr>
        </p:nvSpPr>
        <p:spPr/>
        <p:txBody>
          <a:bodyPr>
            <a:normAutofit fontScale="90000"/>
          </a:bodyPr>
          <a:lstStyle/>
          <a:p>
            <a:r>
              <a:rPr lang="en-US" dirty="0" smtClean="0"/>
              <a:t>State of Concurrent Education in Arkansas </a:t>
            </a:r>
            <a:endParaRPr lang="en-US" dirty="0"/>
          </a:p>
        </p:txBody>
      </p:sp>
      <p:sp>
        <p:nvSpPr>
          <p:cNvPr id="7" name="Content Placeholder 6"/>
          <p:cNvSpPr>
            <a:spLocks noGrp="1"/>
          </p:cNvSpPr>
          <p:nvPr>
            <p:ph sz="half" idx="10"/>
          </p:nvPr>
        </p:nvSpPr>
        <p:spPr>
          <a:xfrm>
            <a:off x="76200" y="1483487"/>
            <a:ext cx="8686800" cy="726313"/>
          </a:xfrm>
        </p:spPr>
        <p:txBody>
          <a:bodyPr/>
          <a:lstStyle/>
          <a:p>
            <a:pPr marL="0" indent="0">
              <a:buNone/>
            </a:pPr>
            <a:r>
              <a:rPr lang="en-US" sz="2000" b="1" u="sng" dirty="0" smtClean="0"/>
              <a:t>Updates Approved Concurrent Providers </a:t>
            </a:r>
            <a:endParaRPr lang="en-US" sz="1600" dirty="0"/>
          </a:p>
          <a:p>
            <a:pPr marL="457200" lvl="1" indent="0" algn="just">
              <a:buNone/>
            </a:pPr>
            <a:endParaRPr lang="en-US" sz="1800" dirty="0" smtClean="0"/>
          </a:p>
          <a:p>
            <a:pPr lvl="1" algn="just"/>
            <a:endParaRPr lang="en-US" dirty="0" smtClean="0"/>
          </a:p>
          <a:p>
            <a:pPr lvl="1" algn="just"/>
            <a:endParaRPr lang="en-US" dirty="0"/>
          </a:p>
          <a:p>
            <a:pPr lvl="1" algn="just"/>
            <a:endParaRPr lang="en-US" sz="1600" dirty="0"/>
          </a:p>
        </p:txBody>
      </p:sp>
      <p:graphicFrame>
        <p:nvGraphicFramePr>
          <p:cNvPr id="8" name="Table 7"/>
          <p:cNvGraphicFramePr>
            <a:graphicFrameLocks noGrp="1"/>
          </p:cNvGraphicFramePr>
          <p:nvPr>
            <p:extLst/>
          </p:nvPr>
        </p:nvGraphicFramePr>
        <p:xfrm>
          <a:off x="113731" y="2057400"/>
          <a:ext cx="8573070" cy="1614038"/>
        </p:xfrm>
        <a:graphic>
          <a:graphicData uri="http://schemas.openxmlformats.org/drawingml/2006/table">
            <a:tbl>
              <a:tblPr firstRow="1" firstCol="1" bandRow="1">
                <a:tableStyleId>{5940675A-B579-460E-94D1-54222C63F5DA}</a:tableStyleId>
              </a:tblPr>
              <a:tblGrid>
                <a:gridCol w="3467669">
                  <a:extLst>
                    <a:ext uri="{9D8B030D-6E8A-4147-A177-3AD203B41FA5}">
                      <a16:colId xmlns:a16="http://schemas.microsoft.com/office/drawing/2014/main" val="934918763"/>
                    </a:ext>
                  </a:extLst>
                </a:gridCol>
                <a:gridCol w="2362200">
                  <a:extLst>
                    <a:ext uri="{9D8B030D-6E8A-4147-A177-3AD203B41FA5}">
                      <a16:colId xmlns:a16="http://schemas.microsoft.com/office/drawing/2014/main" val="666310302"/>
                    </a:ext>
                  </a:extLst>
                </a:gridCol>
                <a:gridCol w="2743201">
                  <a:extLst>
                    <a:ext uri="{9D8B030D-6E8A-4147-A177-3AD203B41FA5}">
                      <a16:colId xmlns:a16="http://schemas.microsoft.com/office/drawing/2014/main" val="2445566994"/>
                    </a:ext>
                  </a:extLst>
                </a:gridCol>
              </a:tblGrid>
              <a:tr h="310455">
                <a:tc>
                  <a:txBody>
                    <a:bodyPr/>
                    <a:lstStyle/>
                    <a:p>
                      <a:pPr marL="0" marR="0">
                        <a:spcBef>
                          <a:spcPts val="0"/>
                        </a:spcBef>
                        <a:spcAft>
                          <a:spcPts val="0"/>
                        </a:spcAft>
                      </a:pPr>
                      <a:r>
                        <a:rPr lang="en-US" sz="2000" b="1" dirty="0">
                          <a:effectLst/>
                          <a:latin typeface="Times New Roman" panose="02020603050405020304" pitchFamily="18" charset="0"/>
                          <a:cs typeface="Times New Roman" panose="02020603050405020304" pitchFamily="18" charset="0"/>
                        </a:rPr>
                        <a:t>Institution Name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2000" b="1" dirty="0">
                          <a:effectLst/>
                          <a:latin typeface="Times New Roman" panose="02020603050405020304" pitchFamily="18" charset="0"/>
                          <a:cs typeface="Times New Roman" panose="02020603050405020304" pitchFamily="18" charset="0"/>
                        </a:rPr>
                        <a:t>Approval Date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2000" b="1" dirty="0">
                          <a:effectLst/>
                          <a:latin typeface="Times New Roman" panose="02020603050405020304" pitchFamily="18" charset="0"/>
                          <a:cs typeface="Times New Roman" panose="02020603050405020304" pitchFamily="18" charset="0"/>
                        </a:rPr>
                        <a:t>Next Review  Date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92237676"/>
                  </a:ext>
                </a:extLst>
              </a:tr>
              <a:tr h="288646">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Harding University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2021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2025-2026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0945"/>
                  </a:ext>
                </a:extLst>
              </a:tr>
              <a:tr h="230917">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Quachita Baptist University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2021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2025-2026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7955374"/>
                  </a:ext>
                </a:extLst>
              </a:tr>
              <a:tr h="693983">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Crowley’s Ridge College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2021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2025-2026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1114107"/>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158" y="5160264"/>
            <a:ext cx="2439842" cy="171907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470" y="5257800"/>
            <a:ext cx="2131218" cy="1501622"/>
          </a:xfrm>
          <a:prstGeom prst="rect">
            <a:avLst/>
          </a:prstGeom>
        </p:spPr>
      </p:pic>
    </p:spTree>
    <p:extLst>
      <p:ext uri="{BB962C8B-B14F-4D97-AF65-F5344CB8AC3E}">
        <p14:creationId xmlns:p14="http://schemas.microsoft.com/office/powerpoint/2010/main" val="34255679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92162"/>
          </a:xfrm>
        </p:spPr>
        <p:txBody>
          <a:bodyPr>
            <a:noAutofit/>
          </a:bodyPr>
          <a:lstStyle/>
          <a:p>
            <a:r>
              <a:rPr lang="en-US" sz="3600" dirty="0" smtClean="0"/>
              <a:t>State of Concurrent Education in Arkansas </a:t>
            </a:r>
            <a:endParaRPr lang="en-US" sz="3600" dirty="0"/>
          </a:p>
        </p:txBody>
      </p:sp>
      <p:sp>
        <p:nvSpPr>
          <p:cNvPr id="3" name="Rectangle 2"/>
          <p:cNvSpPr>
            <a:spLocks noChangeArrowheads="1"/>
          </p:cNvSpPr>
          <p:nvPr/>
        </p:nvSpPr>
        <p:spPr bwMode="auto">
          <a:xfrm>
            <a:off x="-571500" y="1600200"/>
            <a:ext cx="13601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Rectangle 2"/>
          <p:cNvSpPr>
            <a:spLocks noChangeArrowheads="1"/>
          </p:cNvSpPr>
          <p:nvPr/>
        </p:nvSpPr>
        <p:spPr bwMode="auto">
          <a:xfrm>
            <a:off x="18327" y="1417637"/>
            <a:ext cx="136885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28600" y="914400"/>
            <a:ext cx="8915400" cy="5943600"/>
          </a:xfrm>
          <a:prstGeom prst="rect">
            <a:avLst/>
          </a:prstGeom>
        </p:spPr>
      </p:pic>
    </p:spTree>
    <p:extLst>
      <p:ext uri="{BB962C8B-B14F-4D97-AF65-F5344CB8AC3E}">
        <p14:creationId xmlns:p14="http://schemas.microsoft.com/office/powerpoint/2010/main" val="15553805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15865187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536726" y="3537877"/>
            <a:ext cx="8628056" cy="978729"/>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rPr>
              <a:t>AGENDA ITEM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all"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Report of annual review of faculty performance</a:t>
            </a:r>
            <a:endParaRPr kumimoji="0" lang="en-US" sz="2400" b="1" i="0" u="none" strike="noStrike" kern="1200" cap="all" spc="0" normalizeH="0" baseline="0" noProof="0" dirty="0">
              <a:ln>
                <a:noFill/>
              </a:ln>
              <a:solidFill>
                <a:prstClr val="black"/>
              </a:solidFill>
              <a:effectLst/>
              <a:uLnTx/>
              <a:uFillTx/>
              <a:latin typeface="Times New Roman" panose="02020603050405020304" pitchFamily="18" charset="0"/>
              <a:ea typeface="Calibri" charset="0"/>
              <a:cs typeface="Times New Roman" panose="02020603050405020304" pitchFamily="18" charset="0"/>
            </a:endParaRPr>
          </a:p>
        </p:txBody>
      </p:sp>
      <p:cxnSp>
        <p:nvCxnSpPr>
          <p:cNvPr id="17" name="Straight Connector 16"/>
          <p:cNvCxnSpPr/>
          <p:nvPr/>
        </p:nvCxnSpPr>
        <p:spPr>
          <a:xfrm>
            <a:off x="663125" y="451729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44" y="1676400"/>
            <a:ext cx="2439842" cy="17190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37" y="1774467"/>
            <a:ext cx="2300656" cy="1621005"/>
          </a:xfrm>
          <a:prstGeom prst="rect">
            <a:avLst/>
          </a:prstGeom>
        </p:spPr>
      </p:pic>
      <p:sp>
        <p:nvSpPr>
          <p:cNvPr id="9" name="Slide Number Placeholder 5"/>
          <p:cNvSpPr txBox="1">
            <a:spLocks/>
          </p:cNvSpPr>
          <p:nvPr/>
        </p:nvSpPr>
        <p:spPr>
          <a:xfrm>
            <a:off x="469024" y="4516606"/>
            <a:ext cx="9220200" cy="830997"/>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Associate Director for Academic Affairs</a:t>
            </a:r>
          </a:p>
        </p:txBody>
      </p:sp>
    </p:spTree>
    <p:extLst>
      <p:ext uri="{BB962C8B-B14F-4D97-AF65-F5344CB8AC3E}">
        <p14:creationId xmlns:p14="http://schemas.microsoft.com/office/powerpoint/2010/main" val="231019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Review of Faculty Performance</a:t>
            </a:r>
          </a:p>
        </p:txBody>
      </p:sp>
      <p:sp>
        <p:nvSpPr>
          <p:cNvPr id="7" name="Content Placeholder 6"/>
          <p:cNvSpPr>
            <a:spLocks noGrp="1"/>
          </p:cNvSpPr>
          <p:nvPr>
            <p:ph sz="half" idx="10"/>
          </p:nvPr>
        </p:nvSpPr>
        <p:spPr>
          <a:xfrm>
            <a:off x="457200" y="1676400"/>
            <a:ext cx="8229600" cy="3916363"/>
          </a:xfrm>
        </p:spPr>
        <p:txBody>
          <a:bodyPr/>
          <a:lstStyle/>
          <a:p>
            <a:r>
              <a:rPr lang="en-US" sz="2000" dirty="0"/>
              <a:t>Colleges and universities are required to conduct faculty performance reviews under Arkansas Code Annotated §6-63-104 and AHECB policy 5.5. </a:t>
            </a:r>
          </a:p>
          <a:p>
            <a:r>
              <a:rPr lang="en-US" sz="2000" dirty="0"/>
              <a:t>ADHE staff is required to monitor faculty evaluation processes adopted at Arkansas public institutions and report annually to the AHECB and Legislative Council.</a:t>
            </a:r>
          </a:p>
          <a:p>
            <a:r>
              <a:rPr lang="en-US" sz="2000" dirty="0"/>
              <a:t>All institutions conducted faculty performance reviews during </a:t>
            </a:r>
            <a:r>
              <a:rPr lang="en-US" sz="2000" dirty="0" smtClean="0"/>
              <a:t>2020-2021 </a:t>
            </a:r>
            <a:r>
              <a:rPr lang="en-US" sz="2000" dirty="0"/>
              <a:t>using a variety of methods including assessment by students, classroom visits by administrators, peer review, and self-evaluation activities. </a:t>
            </a:r>
          </a:p>
          <a:p>
            <a:endParaRPr lang="en-US" sz="2000" dirty="0"/>
          </a:p>
        </p:txBody>
      </p:sp>
      <p:graphicFrame>
        <p:nvGraphicFramePr>
          <p:cNvPr id="4" name="Content Placeholder 3">
            <a:extLst>
              <a:ext uri="{FF2B5EF4-FFF2-40B4-BE49-F238E27FC236}">
                <a16:creationId xmlns:a16="http://schemas.microsoft.com/office/drawing/2014/main" id="{27B6880A-2C0B-1D4C-BC14-2CBE707ED923}"/>
              </a:ext>
            </a:extLst>
          </p:cNvPr>
          <p:cNvGraphicFramePr>
            <a:graphicFrameLocks/>
          </p:cNvGraphicFramePr>
          <p:nvPr>
            <p:extLst/>
          </p:nvPr>
        </p:nvGraphicFramePr>
        <p:xfrm>
          <a:off x="838200" y="4551218"/>
          <a:ext cx="62484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4158" y="5160264"/>
            <a:ext cx="2439842" cy="171907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469" y="5160264"/>
            <a:ext cx="2285529" cy="1610347"/>
          </a:xfrm>
          <a:prstGeom prst="rect">
            <a:avLst/>
          </a:prstGeom>
        </p:spPr>
      </p:pic>
    </p:spTree>
    <p:extLst>
      <p:ext uri="{BB962C8B-B14F-4D97-AF65-F5344CB8AC3E}">
        <p14:creationId xmlns:p14="http://schemas.microsoft.com/office/powerpoint/2010/main" val="21801303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Review of Faculty Performance Notable Findings</a:t>
            </a:r>
          </a:p>
        </p:txBody>
      </p:sp>
      <p:sp>
        <p:nvSpPr>
          <p:cNvPr id="7" name="Content Placeholder 6"/>
          <p:cNvSpPr>
            <a:spLocks noGrp="1"/>
          </p:cNvSpPr>
          <p:nvPr>
            <p:ph sz="half" idx="10"/>
          </p:nvPr>
        </p:nvSpPr>
        <p:spPr>
          <a:xfrm>
            <a:off x="457200" y="1676400"/>
            <a:ext cx="8229600" cy="3916363"/>
          </a:xfrm>
        </p:spPr>
        <p:txBody>
          <a:bodyPr/>
          <a:lstStyle/>
          <a:p>
            <a:r>
              <a:rPr lang="en-US" sz="2000" dirty="0"/>
              <a:t>Institutions have implemented a variety of training programs to strength faculty development around performance review elements: </a:t>
            </a:r>
          </a:p>
          <a:p>
            <a:pPr lvl="1"/>
            <a:r>
              <a:rPr lang="en-US" sz="1800" dirty="0"/>
              <a:t>Advising Techniques (e.g. intrusive advising, coaching, and mentoring) </a:t>
            </a:r>
          </a:p>
          <a:p>
            <a:pPr lvl="1"/>
            <a:r>
              <a:rPr lang="en-US" sz="1800" dirty="0"/>
              <a:t>Tools/approaches to assess student learning </a:t>
            </a:r>
            <a:r>
              <a:rPr lang="en-US" sz="1800" dirty="0" smtClean="0"/>
              <a:t>outcomes in all online environments</a:t>
            </a:r>
            <a:endParaRPr lang="en-US" sz="1800" dirty="0"/>
          </a:p>
          <a:p>
            <a:r>
              <a:rPr lang="en-US" sz="2000" dirty="0"/>
              <a:t>Development of quantitative/qualitative component ratings of faculty</a:t>
            </a:r>
          </a:p>
          <a:p>
            <a:pPr lvl="1"/>
            <a:r>
              <a:rPr lang="en-US" sz="1800" dirty="0"/>
              <a:t>Utilization of technology </a:t>
            </a:r>
            <a:r>
              <a:rPr lang="en-US" sz="1800" dirty="0" smtClean="0"/>
              <a:t>–remote teaching </a:t>
            </a:r>
          </a:p>
          <a:p>
            <a:pPr lvl="1"/>
            <a:r>
              <a:rPr lang="en-US" sz="1800" dirty="0" smtClean="0"/>
              <a:t>Transition support for online students </a:t>
            </a:r>
            <a:endParaRPr lang="en-US" sz="1800" dirty="0"/>
          </a:p>
          <a:p>
            <a:pPr lvl="1"/>
            <a:r>
              <a:rPr lang="en-US" sz="1800" dirty="0"/>
              <a:t>Participation in English training including: English as a Second Language courses, and accent reduction training. </a:t>
            </a:r>
          </a:p>
          <a:p>
            <a:pPr lvl="1"/>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158" y="5160264"/>
            <a:ext cx="2439842" cy="17190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5138928"/>
            <a:ext cx="2439842" cy="17190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3711" y="5247652"/>
            <a:ext cx="2285529" cy="1610347"/>
          </a:xfrm>
          <a:prstGeom prst="rect">
            <a:avLst/>
          </a:prstGeom>
        </p:spPr>
      </p:pic>
    </p:spTree>
    <p:extLst>
      <p:ext uri="{BB962C8B-B14F-4D97-AF65-F5344CB8AC3E}">
        <p14:creationId xmlns:p14="http://schemas.microsoft.com/office/powerpoint/2010/main" val="23326800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471147"/>
            <a:ext cx="9144000" cy="1615268"/>
          </a:xfrm>
        </p:spPr>
        <p:txBody>
          <a:bodyPr>
            <a:normAutofit/>
          </a:bodyPr>
          <a:lstStyle/>
          <a:p>
            <a:r>
              <a:rPr lang="en-US" dirty="0" smtClean="0"/>
              <a:t>Any Questions?</a:t>
            </a:r>
            <a:endParaRPr lang="en-US" dirty="0"/>
          </a:p>
        </p:txBody>
      </p:sp>
    </p:spTree>
    <p:extLst>
      <p:ext uri="{BB962C8B-B14F-4D97-AF65-F5344CB8AC3E}">
        <p14:creationId xmlns:p14="http://schemas.microsoft.com/office/powerpoint/2010/main" val="24507570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070201"/>
            <a:ext cx="9144000" cy="2560320"/>
          </a:xfrm>
        </p:spPr>
        <p:txBody>
          <a:bodyPr>
            <a:normAutofit/>
          </a:bodyPr>
          <a:lstStyle/>
          <a:p>
            <a:r>
              <a:rPr lang="en-US" dirty="0" smtClean="0"/>
              <a:t>FINANCE COMMITTEE REPORT</a:t>
            </a:r>
            <a:endParaRPr lang="en-US" dirty="0"/>
          </a:p>
        </p:txBody>
      </p:sp>
    </p:spTree>
    <p:extLst>
      <p:ext uri="{BB962C8B-B14F-4D97-AF65-F5344CB8AC3E}">
        <p14:creationId xmlns:p14="http://schemas.microsoft.com/office/powerpoint/2010/main" val="62576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1371600"/>
          </a:xfrm>
        </p:spPr>
        <p:txBody>
          <a:bodyPr>
            <a:noAutofit/>
          </a:bodyPr>
          <a:lstStyle/>
          <a:p>
            <a:pPr algn="ctr"/>
            <a:r>
              <a:rPr lang="en-US" sz="4400" dirty="0" smtClean="0"/>
              <a:t>Intercollegiate Athletic </a:t>
            </a:r>
            <a:br>
              <a:rPr lang="en-US" sz="4400" dirty="0" smtClean="0"/>
            </a:br>
            <a:r>
              <a:rPr lang="en-US" sz="4400" dirty="0" smtClean="0"/>
              <a:t>Budget Report for 2021-22</a:t>
            </a:r>
          </a:p>
        </p:txBody>
      </p:sp>
      <p:pic>
        <p:nvPicPr>
          <p:cNvPr id="2" name="Picture 1"/>
          <p:cNvPicPr>
            <a:picLocks noChangeAspect="1"/>
          </p:cNvPicPr>
          <p:nvPr/>
        </p:nvPicPr>
        <p:blipFill>
          <a:blip r:embed="rId2"/>
          <a:stretch>
            <a:fillRect/>
          </a:stretch>
        </p:blipFill>
        <p:spPr>
          <a:xfrm>
            <a:off x="0" y="2019817"/>
            <a:ext cx="9144000" cy="3960682"/>
          </a:xfrm>
          <a:prstGeom prst="rect">
            <a:avLst/>
          </a:prstGeom>
        </p:spPr>
      </p:pic>
    </p:spTree>
    <p:extLst>
      <p:ext uri="{BB962C8B-B14F-4D97-AF65-F5344CB8AC3E}">
        <p14:creationId xmlns:p14="http://schemas.microsoft.com/office/powerpoint/2010/main" val="38650069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2070201"/>
            <a:ext cx="9144000" cy="2560320"/>
          </a:xfrm>
        </p:spPr>
        <p:txBody>
          <a:bodyPr>
            <a:normAutofit/>
          </a:bodyPr>
          <a:lstStyle/>
          <a:p>
            <a:r>
              <a:rPr lang="en-US" dirty="0" smtClean="0"/>
              <a:t>ACADEMIC COMMITTEE REPORT</a:t>
            </a:r>
            <a:endParaRPr lang="en-US" dirty="0"/>
          </a:p>
        </p:txBody>
      </p:sp>
    </p:spTree>
    <p:extLst>
      <p:ext uri="{BB962C8B-B14F-4D97-AF65-F5344CB8AC3E}">
        <p14:creationId xmlns:p14="http://schemas.microsoft.com/office/powerpoint/2010/main" val="25754455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6"/>
          <p:cNvSpPr>
            <a:spLocks noGrp="1"/>
          </p:cNvSpPr>
          <p:nvPr>
            <p:ph type="title"/>
          </p:nvPr>
        </p:nvSpPr>
        <p:spPr>
          <a:xfrm>
            <a:off x="0" y="373075"/>
            <a:ext cx="9144000" cy="1843430"/>
          </a:xfrm>
        </p:spPr>
        <p:txBody>
          <a:bodyPr>
            <a:normAutofit/>
          </a:bodyPr>
          <a:lstStyle/>
          <a:p>
            <a:r>
              <a:rPr lang="en-US" dirty="0" smtClean="0"/>
              <a:t>PUBLIC COMMENTS/</a:t>
            </a:r>
            <a:br>
              <a:rPr lang="en-US" dirty="0" smtClean="0"/>
            </a:br>
            <a:r>
              <a:rPr lang="en-US" dirty="0" smtClean="0"/>
              <a:t>ANNOUNCEMENTS</a:t>
            </a:r>
            <a:endParaRPr lang="en-US" dirty="0"/>
          </a:p>
        </p:txBody>
      </p:sp>
      <p:sp>
        <p:nvSpPr>
          <p:cNvPr id="2" name="TextBox 1"/>
          <p:cNvSpPr txBox="1"/>
          <p:nvPr/>
        </p:nvSpPr>
        <p:spPr>
          <a:xfrm>
            <a:off x="626652" y="5149901"/>
            <a:ext cx="8129148" cy="1200329"/>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Follow-up questions can be sent to: </a:t>
            </a:r>
            <a:r>
              <a:rPr lang="en-US" dirty="0" smtClean="0">
                <a:hlinkClick r:id="rId2"/>
              </a:rPr>
              <a:t>Nichole.Abernathy@adhe.edu</a:t>
            </a:r>
            <a:r>
              <a:rPr lang="en-US" dirty="0"/>
              <a:t> </a:t>
            </a:r>
            <a:endParaRPr lang="en-US" dirty="0" smtClean="0"/>
          </a:p>
          <a:p>
            <a:endParaRPr lang="en-US" dirty="0"/>
          </a:p>
          <a:p>
            <a:pPr marL="285750" indent="-285750">
              <a:buFont typeface="Wingdings" panose="05000000000000000000" pitchFamily="2" charset="2"/>
              <a:buChar char="Ø"/>
            </a:pPr>
            <a:r>
              <a:rPr lang="en-US" dirty="0" smtClean="0"/>
              <a:t>Presentations will be posted on the ADHE website at</a:t>
            </a:r>
            <a:r>
              <a:rPr lang="en-US" dirty="0"/>
              <a:t>: </a:t>
            </a:r>
            <a:endParaRPr lang="en-US" dirty="0" smtClean="0"/>
          </a:p>
          <a:p>
            <a:r>
              <a:rPr lang="en-US" dirty="0" smtClean="0">
                <a:hlinkClick r:id="rId3"/>
              </a:rPr>
              <a:t>https</a:t>
            </a:r>
            <a:r>
              <a:rPr lang="en-US" dirty="0">
                <a:hlinkClick r:id="rId3"/>
              </a:rPr>
              <a:t>://</a:t>
            </a:r>
            <a:r>
              <a:rPr lang="en-US" dirty="0" smtClean="0">
                <a:hlinkClick r:id="rId3"/>
              </a:rPr>
              <a:t>www.adhe.edu/about-adhe/coordinating-board/board-presentations</a:t>
            </a:r>
            <a:r>
              <a:rPr lang="en-US" dirty="0" smtClean="0"/>
              <a:t> </a:t>
            </a:r>
          </a:p>
        </p:txBody>
      </p:sp>
    </p:spTree>
    <p:extLst>
      <p:ext uri="{BB962C8B-B14F-4D97-AF65-F5344CB8AC3E}">
        <p14:creationId xmlns:p14="http://schemas.microsoft.com/office/powerpoint/2010/main" val="1915142199"/>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11870</TotalTime>
  <Words>3693</Words>
  <Application>Microsoft Office PowerPoint</Application>
  <PresentationFormat>On-screen Show (4:3)</PresentationFormat>
  <Paragraphs>596</Paragraphs>
  <Slides>91</Slides>
  <Notes>13</Notes>
  <HiddenSlides>0</HiddenSlides>
  <MMClips>0</MMClips>
  <ScaleCrop>false</ScaleCrop>
  <HeadingPairs>
    <vt:vector size="8" baseType="variant">
      <vt:variant>
        <vt:lpstr>Fonts Used</vt:lpstr>
      </vt:variant>
      <vt:variant>
        <vt:i4>13</vt:i4>
      </vt:variant>
      <vt:variant>
        <vt:lpstr>Theme</vt:lpstr>
      </vt:variant>
      <vt:variant>
        <vt:i4>12</vt:i4>
      </vt:variant>
      <vt:variant>
        <vt:lpstr>Embedded OLE Servers</vt:lpstr>
      </vt:variant>
      <vt:variant>
        <vt:i4>1</vt:i4>
      </vt:variant>
      <vt:variant>
        <vt:lpstr>Slide Titles</vt:lpstr>
      </vt:variant>
      <vt:variant>
        <vt:i4>91</vt:i4>
      </vt:variant>
    </vt:vector>
  </HeadingPairs>
  <TitlesOfParts>
    <vt:vector size="117" baseType="lpstr">
      <vt:lpstr>Arial</vt:lpstr>
      <vt:lpstr>Bahnschrift SemiBold</vt:lpstr>
      <vt:lpstr>Bookman Old Style</vt:lpstr>
      <vt:lpstr>Calibri</vt:lpstr>
      <vt:lpstr>Calibri Light</vt:lpstr>
      <vt:lpstr>Garamond</vt:lpstr>
      <vt:lpstr>Georgia</vt:lpstr>
      <vt:lpstr>Gulim</vt:lpstr>
      <vt:lpstr>Roboto Condensed bold</vt:lpstr>
      <vt:lpstr>Times New Roman</vt:lpstr>
      <vt:lpstr>Trebuchet MS</vt:lpstr>
      <vt:lpstr>Wingdings</vt:lpstr>
      <vt:lpstr>Wingdings 3</vt:lpstr>
      <vt:lpstr>2_Office Theme</vt:lpstr>
      <vt:lpstr>5_Office Theme</vt:lpstr>
      <vt:lpstr>3_Office Theme</vt:lpstr>
      <vt:lpstr>4_Office Theme</vt:lpstr>
      <vt:lpstr>6_Office Theme</vt:lpstr>
      <vt:lpstr>7_Office Theme</vt:lpstr>
      <vt:lpstr>Office Theme</vt:lpstr>
      <vt:lpstr>1_Office Theme</vt:lpstr>
      <vt:lpstr>Facet</vt:lpstr>
      <vt:lpstr>8_Office Theme</vt:lpstr>
      <vt:lpstr>Organic</vt:lpstr>
      <vt:lpstr>9_Office Theme</vt:lpstr>
      <vt:lpstr>Document</vt:lpstr>
      <vt:lpstr>PowerPoint Presentation</vt:lpstr>
      <vt:lpstr>PowerPoint Presentation</vt:lpstr>
      <vt:lpstr>Roll Call</vt:lpstr>
      <vt:lpstr>Agenda item no. 14: certification of budgeted intercollegiate athletic revenues and expenditures for 2021-2022</vt:lpstr>
      <vt:lpstr>Athletic Fees Per SSCH</vt:lpstr>
      <vt:lpstr>Intercollegiate Athletic  Budget Report for 2021-22</vt:lpstr>
      <vt:lpstr>Intercollegiate Athletic  Budget Report for 2021-22</vt:lpstr>
      <vt:lpstr>Intercollegiate Athletic  Budget Report for 2021-22</vt:lpstr>
      <vt:lpstr>Intercollegiate Athletic  Budget Report for 2021-22</vt:lpstr>
      <vt:lpstr>Any Questions?</vt:lpstr>
      <vt:lpstr>Agenda item no. 14b: Economic feasibility of a loan for the university of Arkansas, Fayetteville</vt:lpstr>
      <vt:lpstr>Relevant Information</vt:lpstr>
      <vt:lpstr>Any Questions?</vt:lpstr>
      <vt:lpstr>PowerPoint Presentation</vt:lpstr>
      <vt:lpstr>PowerPoint Presentation</vt:lpstr>
      <vt:lpstr> Consent Items      </vt:lpstr>
      <vt:lpstr>PowerPoint Presentation</vt:lpstr>
      <vt:lpstr>PowerPoint Presentation</vt:lpstr>
      <vt:lpstr>PowerPoint Presentation</vt:lpstr>
      <vt:lpstr>PowerPoint Presentation</vt:lpstr>
      <vt:lpstr>Any Questions?</vt:lpstr>
      <vt:lpstr> Consent Items      </vt:lpstr>
      <vt:lpstr>PowerPoint Presentation</vt:lpstr>
      <vt:lpstr>Need Analysis </vt:lpstr>
      <vt:lpstr>How does the proposed program meet regional/community/student needs? </vt:lpstr>
      <vt:lpstr>PowerPoint Presentation</vt:lpstr>
      <vt:lpstr>Budget Items</vt:lpstr>
      <vt:lpstr>Grant Funding</vt:lpstr>
      <vt:lpstr>Expected Graduate Salaries</vt:lpstr>
      <vt:lpstr>Final Thoughts…</vt:lpstr>
      <vt:lpstr>Any Questions?</vt:lpstr>
      <vt:lpstr> Consent Items      </vt:lpstr>
      <vt:lpstr>School of Nursing</vt:lpstr>
      <vt:lpstr>Need Analysis</vt:lpstr>
      <vt:lpstr>How Program Meets Regional, Community, and Student Needs  </vt:lpstr>
      <vt:lpstr>Fit within UAM’s Strategic Needs     </vt:lpstr>
      <vt:lpstr>Additional Budget Items</vt:lpstr>
      <vt:lpstr>Expected Salaries of Graduates</vt:lpstr>
      <vt:lpstr>Any Questions?</vt:lpstr>
      <vt:lpstr> Consent Items      </vt:lpstr>
      <vt:lpstr>Master of Education in  Vocational Rehabilitation  with emphasis in Addiction Counseling</vt:lpstr>
      <vt:lpstr>Workforce Analysis</vt:lpstr>
      <vt:lpstr>Needs Analysis Continued</vt:lpstr>
      <vt:lpstr>Regional, Community and Students Needs</vt:lpstr>
      <vt:lpstr>Compatibility with Institutional Needs</vt:lpstr>
      <vt:lpstr>Additional Budget Needs</vt:lpstr>
      <vt:lpstr>Grant Funding Support</vt:lpstr>
      <vt:lpstr>Expected Salaries of Graduates</vt:lpstr>
      <vt:lpstr>Master of Business Administration emphasis  in Gaming and Casino Management Hospitality Management Business Analytics</vt:lpstr>
      <vt:lpstr>Workforce Analysis</vt:lpstr>
      <vt:lpstr>Needs Analysis Continued</vt:lpstr>
      <vt:lpstr>Regional, Community and Students Needs</vt:lpstr>
      <vt:lpstr>Compatibility with Institutional Needs</vt:lpstr>
      <vt:lpstr>Additional Budget Needs</vt:lpstr>
      <vt:lpstr>Grant Funding Support</vt:lpstr>
      <vt:lpstr>Expected Salaries of Graduates</vt:lpstr>
      <vt:lpstr>Any Questions?</vt:lpstr>
      <vt:lpstr>PowerPoint Presentation</vt:lpstr>
      <vt:lpstr>Institutional Certification Advisory Committee (ICAC)</vt:lpstr>
      <vt:lpstr>Any Questions?</vt:lpstr>
      <vt:lpstr>PowerPoint Presentation</vt:lpstr>
      <vt:lpstr>   Letters of Notification   </vt:lpstr>
      <vt:lpstr>PowerPoint Presentation</vt:lpstr>
      <vt:lpstr>  Letters of Intent  </vt:lpstr>
      <vt:lpstr>PowerPoint Presentation</vt:lpstr>
      <vt:lpstr> Approval of  Minutes      </vt:lpstr>
      <vt:lpstr>PowerPoint Presentation</vt:lpstr>
      <vt:lpstr>ADHE Staffing</vt:lpstr>
      <vt:lpstr>Institutional Leadership</vt:lpstr>
      <vt:lpstr>Institutional Leadership</vt:lpstr>
      <vt:lpstr>Institutional Leadership</vt:lpstr>
      <vt:lpstr>PowerPoint Presentation</vt:lpstr>
      <vt:lpstr>Any Questions?</vt:lpstr>
      <vt:lpstr>PowerPoint Presentation</vt:lpstr>
      <vt:lpstr>Annual Report on Concurrent Education</vt:lpstr>
      <vt:lpstr>Annual Report on Concurrent Education </vt:lpstr>
      <vt:lpstr>State of Concurrent Education in Arkansas </vt:lpstr>
      <vt:lpstr>State of Concurrent Education in Arkansas </vt:lpstr>
      <vt:lpstr>State of Concurrent Education in Arkansas </vt:lpstr>
      <vt:lpstr>State of Concurrent Education in Arkansas </vt:lpstr>
      <vt:lpstr>State of Concurrent Education in Arkansas </vt:lpstr>
      <vt:lpstr>State of Concurrent Education in Arkansas </vt:lpstr>
      <vt:lpstr>State of Concurrent Education in Arkansas </vt:lpstr>
      <vt:lpstr>Any Questions?</vt:lpstr>
      <vt:lpstr>PowerPoint Presentation</vt:lpstr>
      <vt:lpstr>Annual Review of Faculty Performance</vt:lpstr>
      <vt:lpstr>Annual Review of Faculty Performance Notable Findings</vt:lpstr>
      <vt:lpstr>Any Questions?</vt:lpstr>
      <vt:lpstr>FINANCE COMMITTEE REPORT</vt:lpstr>
      <vt:lpstr>ACADEMIC COMMITTEE REPORT</vt:lpstr>
      <vt:lpstr>PUBLIC COMMENTS/ ANNOUNCEMENTS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item no. 14: Annual Financial Conditions Report</dc:title>
  <dc:creator>Nichole Abernathy</dc:creator>
  <cp:lastModifiedBy>Nichole Abernathy</cp:lastModifiedBy>
  <cp:revision>305</cp:revision>
  <dcterms:created xsi:type="dcterms:W3CDTF">2018-01-19T14:35:13Z</dcterms:created>
  <dcterms:modified xsi:type="dcterms:W3CDTF">2021-07-29T19:09:28Z</dcterms:modified>
</cp:coreProperties>
</file>